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  <p:sldMasterId id="2147483736" r:id="rId2"/>
  </p:sldMasterIdLst>
  <p:notesMasterIdLst>
    <p:notesMasterId r:id="rId35"/>
  </p:notesMasterIdLst>
  <p:handoutMasterIdLst>
    <p:handoutMasterId r:id="rId36"/>
  </p:handoutMasterIdLst>
  <p:sldIdLst>
    <p:sldId id="358" r:id="rId3"/>
    <p:sldId id="335" r:id="rId4"/>
    <p:sldId id="348" r:id="rId5"/>
    <p:sldId id="345" r:id="rId6"/>
    <p:sldId id="303" r:id="rId7"/>
    <p:sldId id="304" r:id="rId8"/>
    <p:sldId id="337" r:id="rId9"/>
    <p:sldId id="267" r:id="rId10"/>
    <p:sldId id="270" r:id="rId11"/>
    <p:sldId id="298" r:id="rId12"/>
    <p:sldId id="271" r:id="rId13"/>
    <p:sldId id="349" r:id="rId14"/>
    <p:sldId id="343" r:id="rId15"/>
    <p:sldId id="344" r:id="rId16"/>
    <p:sldId id="338" r:id="rId17"/>
    <p:sldId id="339" r:id="rId18"/>
    <p:sldId id="263" r:id="rId19"/>
    <p:sldId id="264" r:id="rId20"/>
    <p:sldId id="321" r:id="rId21"/>
    <p:sldId id="276" r:id="rId22"/>
    <p:sldId id="346" r:id="rId23"/>
    <p:sldId id="322" r:id="rId24"/>
    <p:sldId id="323" r:id="rId25"/>
    <p:sldId id="297" r:id="rId26"/>
    <p:sldId id="355" r:id="rId27"/>
    <p:sldId id="351" r:id="rId28"/>
    <p:sldId id="356" r:id="rId29"/>
    <p:sldId id="357" r:id="rId30"/>
    <p:sldId id="352" r:id="rId31"/>
    <p:sldId id="353" r:id="rId32"/>
    <p:sldId id="354" r:id="rId33"/>
    <p:sldId id="329" r:id="rId34"/>
  </p:sldIdLst>
  <p:sldSz cx="9144000" cy="6858000" type="screen4x3"/>
  <p:notesSz cx="6735763" cy="98663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417BFC-63C5-4DC1-9A8C-F31121899AE9}" v="1" dt="2022-03-23T14:16:25.2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28" autoAdjust="0"/>
    <p:restoredTop sz="94660"/>
  </p:normalViewPr>
  <p:slideViewPr>
    <p:cSldViewPr>
      <p:cViewPr varScale="1">
        <p:scale>
          <a:sx n="81" d="100"/>
          <a:sy n="81" d="100"/>
        </p:scale>
        <p:origin x="148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EB4F9-957D-4A73-BBB1-A0EC2F9FF3E3}" type="datetimeFigureOut">
              <a:rPr lang="fi-FI" smtClean="0"/>
              <a:t>2.4.2022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A55E0-A42D-4376-9F1B-B8DEEA8442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053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67DB3-156D-4675-8679-C1398FADFD60}" type="datetimeFigureOut">
              <a:rPr lang="fi-FI" smtClean="0"/>
              <a:t>2.4.2022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5D11A-7253-4072-AFC2-8FCD6D16C80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5480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baseline="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5D11A-7253-4072-AFC2-8FCD6D16C809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41118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Ohjeistus on tulossa myöhemmässä vaiheessa (</a:t>
            </a:r>
            <a:r>
              <a:rPr lang="fi-FI" dirty="0" err="1"/>
              <a:t>jäsenrekisterln</a:t>
            </a:r>
            <a:r>
              <a:rPr lang="fi-FI" baseline="0" dirty="0"/>
              <a:t> uudistus, keskustelut muiden järjestöjen päätökset)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5D11A-7253-4072-AFC2-8FCD6D16C809}" type="slidenum">
              <a:rPr lang="fi-FI" smtClean="0"/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22279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Ajatuksia</a:t>
            </a:r>
            <a:r>
              <a:rPr lang="fi-FI" baseline="0" dirty="0"/>
              <a:t> tiedottamisen ketjuun ja varmistettava ketjun pitävyys – miten aluetoimistolla organisoidaan tiedottaminen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5D11A-7253-4072-AFC2-8FCD6D16C809}" type="slidenum">
              <a:rPr lang="fi-FI" smtClean="0"/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8463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Onko yhdistyksillä viestintäkanavat</a:t>
            </a:r>
            <a:r>
              <a:rPr lang="fi-FI" baseline="0" dirty="0"/>
              <a:t> kunnossa?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5D11A-7253-4072-AFC2-8FCD6D16C809}" type="slidenum">
              <a:rPr lang="fi-FI" smtClean="0"/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49532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Tässä on olennaista se, että työnantaja teki monenlaisia</a:t>
            </a:r>
            <a:r>
              <a:rPr lang="fi-FI" baseline="0" dirty="0"/>
              <a:t> vastatoimia, joihin ei oltu valmistauduttu.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5D11A-7253-4072-AFC2-8FCD6D16C809}" type="slidenum">
              <a:rPr lang="fi-FI" smtClean="0"/>
              <a:t>28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05800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Tukimuoto voi olla leffalippu </a:t>
            </a:r>
            <a:r>
              <a:rPr lang="fi-FI" dirty="0" err="1"/>
              <a:t>tms</a:t>
            </a:r>
            <a:r>
              <a:rPr lang="fi-FI" baseline="0" dirty="0"/>
              <a:t> ei välttämättä suoraan rahaa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5D11A-7253-4072-AFC2-8FCD6D16C809}" type="slidenum">
              <a:rPr lang="fi-FI" smtClean="0"/>
              <a:t>31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01930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Tässä on olennaista se, että työnantaja teki monenlaisia</a:t>
            </a:r>
            <a:r>
              <a:rPr lang="fi-FI" baseline="0" dirty="0"/>
              <a:t> vastatoimia, joihin ei oltu valmistauduttu.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5D11A-7253-4072-AFC2-8FCD6D16C809}" type="slidenum">
              <a:rPr lang="fi-FI" smtClean="0"/>
              <a:t>32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0580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Valmiusasteen rakentaminen</a:t>
            </a:r>
            <a:r>
              <a:rPr lang="fi-FI" baseline="0" dirty="0"/>
              <a:t> ja kun tieto on, niin porukka liikkuu….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5D11A-7253-4072-AFC2-8FCD6D16C809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3883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Järjestöjen keskinäiset neuvottelut tavoista</a:t>
            </a:r>
            <a:r>
              <a:rPr lang="fi-FI" baseline="0" dirty="0"/>
              <a:t> ja kohteista</a:t>
            </a:r>
          </a:p>
          <a:p>
            <a:r>
              <a:rPr lang="fi-FI" baseline="0" dirty="0"/>
              <a:t>Eri sopimusaloilla voi olla erilaiset tavat ja organisoituminen</a:t>
            </a:r>
          </a:p>
          <a:p>
            <a:r>
              <a:rPr lang="fi-FI" baseline="0" dirty="0"/>
              <a:t>kohteet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5D11A-7253-4072-AFC2-8FCD6D16C809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4655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Kokoaako aluetoimisto kaikki</a:t>
            </a:r>
            <a:r>
              <a:rPr lang="fi-FI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sopimusalat kattavan koko alueen lakkotoimikunnan?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Alueelliset sopimusalakohtaiset lakkotoimikunnat?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Paikalliset sopimusalakohtaiset lakkotoimikunnat?</a:t>
            </a:r>
            <a:endParaRPr lang="fi-FI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alueellinen malli - Aluetoimiston tuki koko ajan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miten saamme koneen kuntoon</a:t>
            </a:r>
          </a:p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5D11A-7253-4072-AFC2-8FCD6D16C809}" type="slidenum">
              <a:rPr lang="fi-FI" smtClean="0">
                <a:solidFill>
                  <a:prstClr val="black"/>
                </a:solidFill>
              </a:rPr>
              <a:pPr/>
              <a:t>7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533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Keskustelu miten muodostetaan alueellinen lakko-organisaatio.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5D11A-7253-4072-AFC2-8FCD6D16C809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3089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Yhdistyksille oli 10 kohdan suunnitelmapohja 2017-2018</a:t>
            </a:r>
            <a:r>
              <a:rPr lang="fi-FI" baseline="0" dirty="0"/>
              <a:t> </a:t>
            </a:r>
            <a:r>
              <a:rPr lang="fi-FI" baseline="0" dirty="0" err="1"/>
              <a:t>tes</a:t>
            </a:r>
            <a:r>
              <a:rPr lang="fi-FI" baseline="0" dirty="0"/>
              <a:t> neuvottelujen aikana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5D11A-7253-4072-AFC2-8FCD6D16C809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7660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baseline="0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5D11A-7253-4072-AFC2-8FCD6D16C809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72042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Ajoissa mietittävä miten aluetoimisto varautuu päivystykseen?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5D11A-7253-4072-AFC2-8FCD6D16C809}" type="slidenum">
              <a:rPr lang="fi-FI" smtClean="0"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61589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Työnjako aluetoimistossa:</a:t>
            </a:r>
            <a:r>
              <a:rPr lang="fi-FI" baseline="0" dirty="0"/>
              <a:t> kenelle aluetoimistossa ilmoitetaan työnantajan vastatoimista?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5D11A-7253-4072-AFC2-8FCD6D16C809}" type="slidenum">
              <a:rPr lang="fi-FI" smtClean="0"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1336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Pr>
        <a:solidFill>
          <a:srgbClr val="F685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defRPr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3204000" y="511200"/>
            <a:ext cx="2736000" cy="1431275"/>
          </a:xfrm>
          <a:prstGeom prst="rect">
            <a:avLst/>
          </a:prstGeom>
        </p:spPr>
      </p:pic>
      <p:sp>
        <p:nvSpPr>
          <p:cNvPr id="9" name="Suorakulmio 8"/>
          <p:cNvSpPr/>
          <p:nvPr/>
        </p:nvSpPr>
        <p:spPr bwMode="white">
          <a:xfrm>
            <a:off x="0" y="6166800"/>
            <a:ext cx="9144000" cy="27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200" dirty="0">
                <a:solidFill>
                  <a:schemeClr val="accent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Julkisten ja hyvinvointialojen liitto JHL</a:t>
            </a:r>
          </a:p>
        </p:txBody>
      </p:sp>
    </p:spTree>
    <p:extLst>
      <p:ext uri="{BB962C8B-B14F-4D97-AF65-F5344CB8AC3E}">
        <p14:creationId xmlns:p14="http://schemas.microsoft.com/office/powerpoint/2010/main" val="806467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9B10-AD36-4FDF-B546-FC8F98A6AA7E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2.4.2022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662D4-0F9D-44A3-87DA-4A92C4531B12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852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9B10-AD36-4FDF-B546-FC8F98A6AA7E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2.4.2022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662D4-0F9D-44A3-87DA-4A92C4531B12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39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9B10-AD36-4FDF-B546-FC8F98A6AA7E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2.4.2022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662D4-0F9D-44A3-87DA-4A92C4531B12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60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9B10-AD36-4FDF-B546-FC8F98A6AA7E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2.4.2022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662D4-0F9D-44A3-87DA-4A92C4531B12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7240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9B10-AD36-4FDF-B546-FC8F98A6AA7E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2.4.2022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662D4-0F9D-44A3-87DA-4A92C4531B12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883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9B10-AD36-4FDF-B546-FC8F98A6AA7E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2.4.2022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662D4-0F9D-44A3-87DA-4A92C4531B12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4718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9B10-AD36-4FDF-B546-FC8F98A6AA7E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2.4.2022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662D4-0F9D-44A3-87DA-4A92C4531B12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2063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9B10-AD36-4FDF-B546-FC8F98A6AA7E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2.4.2022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662D4-0F9D-44A3-87DA-4A92C4531B12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81516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9B10-AD36-4FDF-B546-FC8F98A6AA7E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2.4.2022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662D4-0F9D-44A3-87DA-4A92C4531B12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0619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9B10-AD36-4FDF-B546-FC8F98A6AA7E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2.4.2022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662D4-0F9D-44A3-87DA-4A92C4531B12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373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D1AD-7702-4FC5-9BA2-CBA66BCE7C22}" type="datetime1">
              <a:rPr lang="fi-FI" smtClean="0"/>
              <a:t>2.4.2022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[Tekijä]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D5EE-FB2B-42B6-91CF-01F1D78ABB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75587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39B10-AD36-4FDF-B546-FC8F98A6AA7E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2.4.2022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662D4-0F9D-44A3-87DA-4A92C4531B12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699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alitäyttödia">
    <p:bg>
      <p:bgPr>
        <a:solidFill>
          <a:srgbClr val="F685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6800" y="0"/>
            <a:ext cx="6858000" cy="6858000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828000" y="2134800"/>
            <a:ext cx="4532400" cy="2371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289775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0DFD3-5535-465E-89A1-6959B5880E0B}" type="datetime1">
              <a:rPr lang="fi-FI" smtClean="0"/>
              <a:t>2.4.2022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[Tekijä]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D5EE-FB2B-42B6-91CF-01F1D78ABB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481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DBCDB-F0F3-44FE-B55C-4D9A55C6B83E}" type="datetime1">
              <a:rPr lang="fi-FI" smtClean="0"/>
              <a:t>2.4.2022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[Tekijä]</a:t>
            </a: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D5EE-FB2B-42B6-91CF-01F1D78ABB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5151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2E5C2-EAA4-4254-9ABE-5E6100F4B83C}" type="datetime1">
              <a:rPr lang="fi-FI" smtClean="0"/>
              <a:t>2.4.2022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[Tekijä]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D5EE-FB2B-42B6-91CF-01F1D78ABB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2351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B8862-4C25-4EC4-A86C-A2D41DED547B}" type="datetime1">
              <a:rPr lang="fi-FI" smtClean="0"/>
              <a:t>2.4.2022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[Tekijä]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D5EE-FB2B-42B6-91CF-01F1D78ABB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7144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0137D-D043-4FBB-9D8C-296B8FDF7FD8}" type="datetime1">
              <a:rPr lang="fi-FI" smtClean="0"/>
              <a:t>2.4.2022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D5EE-FB2B-42B6-91CF-01F1D78ABB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0053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6DEA-1DC9-4930-8E57-C0690F3B2F28}" type="datetime1">
              <a:rPr lang="fi-FI" smtClean="0"/>
              <a:t>2.4.2022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D5EE-FB2B-42B6-91CF-01F1D78ABBC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1125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/>
        </p:nvSpPr>
        <p:spPr bwMode="ltGray">
          <a:xfrm>
            <a:off x="0" y="6166800"/>
            <a:ext cx="9144000" cy="24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68000" rtlCol="0" anchor="ctr"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000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Julkisten ja hyvinvointialojen liitto JHL</a:t>
            </a:r>
          </a:p>
        </p:txBody>
      </p:sp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  <a:p>
            <a:pPr lvl="8"/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037908" y="6440400"/>
            <a:ext cx="648000" cy="216000"/>
          </a:xfrm>
          <a:prstGeom prst="rect">
            <a:avLst/>
          </a:prstGeom>
        </p:spPr>
        <p:txBody>
          <a:bodyPr vert="horz" lIns="91440" tIns="45720" rIns="0" bIns="4572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A81653ED-F837-41E4-B747-6D81166AD1E5}" type="datetime1">
              <a:rPr lang="fi-FI" smtClean="0"/>
              <a:t>2.4.2022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5142308" y="6440400"/>
            <a:ext cx="2895600" cy="216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r>
              <a:rPr lang="fi-FI"/>
              <a:t>[Tekijä]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 bwMode="white">
          <a:xfrm>
            <a:off x="8723406" y="6166800"/>
            <a:ext cx="396000" cy="216000"/>
          </a:xfrm>
          <a:prstGeom prst="rect">
            <a:avLst/>
          </a:prstGeom>
        </p:spPr>
        <p:txBody>
          <a:bodyPr vert="horz" lIns="90000" tIns="45720" rIns="91440" bIns="45720" rtlCol="0" anchor="t" anchorCtr="0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0F68D5EE-FB2B-42B6-91CF-01F1D78ABBC2}" type="slidenum">
              <a:rPr lang="fi-FI" smtClean="0"/>
              <a:t>‹#›</a:t>
            </a:fld>
            <a:endParaRPr lang="fi-FI"/>
          </a:p>
        </p:txBody>
      </p:sp>
      <p:sp>
        <p:nvSpPr>
          <p:cNvPr id="7" name="Suorakulmio 6"/>
          <p:cNvSpPr/>
          <p:nvPr/>
        </p:nvSpPr>
        <p:spPr bwMode="ltGray">
          <a:xfrm>
            <a:off x="395536" y="1224000"/>
            <a:ext cx="8352000" cy="46800"/>
          </a:xfrm>
          <a:prstGeom prst="rect">
            <a:avLst/>
          </a:prstGeom>
          <a:solidFill>
            <a:srgbClr val="F68535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9" name="Kuva 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746" y="6166800"/>
            <a:ext cx="459491" cy="2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306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00" indent="-2880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64000" indent="-2880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52000" indent="-2880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40000" indent="-2880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28000" indent="-2880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016000" indent="-2880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304000" indent="-2880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92000" indent="-2880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39B10-AD36-4FDF-B546-FC8F98A6AA7E}" type="datetimeFigureOut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2.4.2022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662D4-0F9D-44A3-87DA-4A92C4531B12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180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Sisällön paikkamerkki 7">
            <a:extLst>
              <a:ext uri="{FF2B5EF4-FFF2-40B4-BE49-F238E27FC236}">
                <a16:creationId xmlns:a16="http://schemas.microsoft.com/office/drawing/2014/main" id="{51DFADE0-827F-4D43-A166-06FAC24ACC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4580"/>
            <a:ext cx="8046156" cy="5774700"/>
          </a:xfr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F432C23-7E53-4716-9C1F-1FE5101FD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D1AD-7702-4FC5-9BA2-CBA66BCE7C22}" type="datetime1">
              <a:rPr lang="fi-FI" smtClean="0"/>
              <a:t>2.4.2022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1D514A7-711E-40E0-9D21-CF5E8A72E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[Tekijä]</a:t>
            </a:r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A663DE0-FE44-4F98-9432-810569374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D5EE-FB2B-42B6-91CF-01F1D78ABBC2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7661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Alueellinen lakko-organisaatio, aluetoimisto</a:t>
            </a:r>
            <a:br>
              <a:rPr lang="fi-FI" b="1" dirty="0"/>
            </a:br>
            <a:r>
              <a:rPr lang="fi-FI" b="1" dirty="0"/>
              <a:t>s. 17-18</a:t>
            </a:r>
            <a:endParaRPr lang="fi-FI" dirty="0">
              <a:solidFill>
                <a:schemeClr val="tx1"/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Alueellinen lakkotoimikunta ja sen rooli</a:t>
            </a:r>
          </a:p>
          <a:p>
            <a:pPr lvl="1"/>
            <a:r>
              <a:rPr lang="fi-FI" dirty="0"/>
              <a:t>Kootaan lakon kohderyhmän mukaisesti kuhunkin lakkoon erikseen</a:t>
            </a:r>
          </a:p>
          <a:p>
            <a:pPr lvl="1"/>
            <a:r>
              <a:rPr lang="fi-FI" dirty="0"/>
              <a:t>Kootaan niin, että se edustaa parhaalla mahdollisella tavalla alueen yhdistyksiä, ammattialoja ja lakkolaisia</a:t>
            </a:r>
          </a:p>
          <a:p>
            <a:pPr lvl="1"/>
            <a:r>
              <a:rPr lang="fi-FI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Koordinoi lakkoon kuuluvia yhdistyksiä</a:t>
            </a:r>
          </a:p>
          <a:p>
            <a:pPr lvl="1"/>
            <a:r>
              <a:rPr lang="fi-FI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Valvoo, että luottamusmiehet ovat neuvotelleet lakkorajat</a:t>
            </a:r>
          </a:p>
          <a:p>
            <a:pPr lvl="1"/>
            <a:r>
              <a:rPr lang="fi-FI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Valvoo ohjeiden noudattamista</a:t>
            </a:r>
          </a:p>
          <a:p>
            <a:pPr lvl="1"/>
            <a:r>
              <a:rPr lang="fi-FI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Tukee lakossa olevia</a:t>
            </a:r>
          </a:p>
          <a:p>
            <a:pPr lvl="1"/>
            <a:r>
              <a:rPr lang="fi-FI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Pitää yhdistykset ja luottamusmiehet ajan tasalla</a:t>
            </a:r>
          </a:p>
          <a:p>
            <a:pPr lvl="1"/>
            <a:r>
              <a:rPr lang="fi-FI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Alueellisen lakkotoimikunnan kustannuksista vastaa aluetoimisto</a:t>
            </a:r>
          </a:p>
          <a:p>
            <a:pPr lvl="1"/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D1AD-7702-4FC5-9BA2-CBA66BCE7C22}" type="datetime1">
              <a:rPr lang="fi-FI" smtClean="0"/>
              <a:t>2.4.2022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D5EE-FB2B-42B6-91CF-01F1D78ABBC2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1398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Paikallinen lakkotoimikunta = yhdistys   s. 18 </a:t>
            </a:r>
            <a:endParaRPr lang="fi-FI" strike="sngStrike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/>
              <a:t>Yhdistyksen rooli</a:t>
            </a:r>
            <a:endParaRPr lang="fi-FI" dirty="0">
              <a:solidFill>
                <a:srgbClr val="FF0000"/>
              </a:solidFill>
            </a:endParaRPr>
          </a:p>
          <a:p>
            <a:pPr lvl="1"/>
            <a:r>
              <a:rPr lang="fi-FI" dirty="0"/>
              <a:t>Yhdistys vastaa jäsentensä organisoinnista työtaisteluun, käskyorganisaatio</a:t>
            </a:r>
          </a:p>
          <a:p>
            <a:pPr lvl="1"/>
            <a:r>
              <a:rPr lang="fi-FI" dirty="0"/>
              <a:t>Esittää yhdistyksen edustajaa aluelakkotoimikuntaan </a:t>
            </a:r>
          </a:p>
          <a:p>
            <a:pPr lvl="1"/>
            <a:r>
              <a:rPr lang="fi-FI" dirty="0"/>
              <a:t>Sopii työnjaosta ja lakkolaisten ilmoittautumiskäytännöistä </a:t>
            </a:r>
          </a:p>
          <a:p>
            <a:pPr lvl="1"/>
            <a:r>
              <a:rPr lang="fi-FI" dirty="0"/>
              <a:t>Perustaa paikallisen lakkotoimikunnan yhdistykseen</a:t>
            </a:r>
          </a:p>
          <a:p>
            <a:pPr lvl="1"/>
            <a:r>
              <a:rPr lang="fi-FI" dirty="0"/>
              <a:t>Nimeää työtaisteluvastaavan yhdistykseen</a:t>
            </a:r>
          </a:p>
          <a:p>
            <a:pPr lvl="1"/>
            <a:r>
              <a:rPr lang="fi-FI" dirty="0"/>
              <a:t>Kartoittaa työpaikat ja nimeää niihin yhdyshenkilöt</a:t>
            </a:r>
          </a:p>
          <a:p>
            <a:pPr lvl="2"/>
            <a:r>
              <a:rPr lang="fi-FI" dirty="0"/>
              <a:t>Sopivat työnjaosta, kuka soittaa kenellekin jäsenelle</a:t>
            </a:r>
          </a:p>
          <a:p>
            <a:pPr lvl="1"/>
            <a:r>
              <a:rPr lang="fi-FI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Vastaa työpaikkatason viestinnästä ja v</a:t>
            </a:r>
            <a:r>
              <a:rPr lang="fi-FI" dirty="0"/>
              <a:t>armistaa, että kaikki jäsenet ovat tietoisia lakosta sopimusalakohtaisesti</a:t>
            </a:r>
          </a:p>
          <a:p>
            <a:pPr lvl="1"/>
            <a:r>
              <a:rPr lang="fi-FI" dirty="0"/>
              <a:t>Hankkii materiaalit esimerkiksi lakkovahtiliivit ja kyltit</a:t>
            </a:r>
          </a:p>
          <a:p>
            <a:pPr lvl="1"/>
            <a:r>
              <a:rPr lang="fi-FI" dirty="0"/>
              <a:t>Varmistaa ja varaa kokoontumispaikat lakkolaisille</a:t>
            </a:r>
          </a:p>
          <a:p>
            <a:pPr lvl="1"/>
            <a:r>
              <a:rPr lang="fi-FI" dirty="0"/>
              <a:t>Järjestää lakkolaisille ja heidän tukemisekseen yhteisiä tilaisuuksia </a:t>
            </a:r>
          </a:p>
          <a:p>
            <a:pPr lvl="1"/>
            <a:r>
              <a:rPr lang="fi-FI" dirty="0"/>
              <a:t>Toimintaympäristö: yhteistyö </a:t>
            </a:r>
            <a:r>
              <a:rPr lang="fi-FI" dirty="0" err="1"/>
              <a:t>JHL:n</a:t>
            </a:r>
            <a:r>
              <a:rPr lang="fi-FI" dirty="0"/>
              <a:t> yhdistysten ja muiden järjestöjen yhdistysten kanssa</a:t>
            </a:r>
          </a:p>
          <a:p>
            <a:pPr lvl="1"/>
            <a:r>
              <a:rPr lang="fi-FI" dirty="0"/>
              <a:t>Tarvittaessa valitsee työpaikkakohtaiset lakkotoimikunnat</a:t>
            </a:r>
          </a:p>
          <a:p>
            <a:pPr lvl="1"/>
            <a:endParaRPr lang="fi-FI" dirty="0"/>
          </a:p>
          <a:p>
            <a:pPr lvl="1"/>
            <a:r>
              <a:rPr lang="fi-FI" dirty="0"/>
              <a:t>Vastaa siitä, että jäsenten yhteystiedot ovat ajan tasalla</a:t>
            </a:r>
          </a:p>
          <a:p>
            <a:pPr lvl="1"/>
            <a:endParaRPr lang="fi-FI" dirty="0"/>
          </a:p>
          <a:p>
            <a:pPr lvl="1"/>
            <a:r>
              <a:rPr lang="fi-FI" u="sng" dirty="0"/>
              <a:t>Huomioi toimintasuunnitelmassaan työtaisteluihin valmistautumisen ja valmiuden ylläpidon</a:t>
            </a:r>
          </a:p>
          <a:p>
            <a:pPr lvl="1"/>
            <a:r>
              <a:rPr lang="fi-FI" u="sng" dirty="0"/>
              <a:t>Varaa talousarviossaan rahaa työtaistelutoimintaan (esimerkiksi materiaalit, lakkolaisten tukeminen)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D1AD-7702-4FC5-9BA2-CBA66BCE7C22}" type="datetime1">
              <a:rPr lang="fi-FI" smtClean="0"/>
              <a:t>2.4.2022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D5EE-FB2B-42B6-91CF-01F1D78ABBC2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9355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Yhdistyksen työnjako                        s. 19-21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/>
              <a:t>Yhdistyksen hallitus</a:t>
            </a:r>
          </a:p>
          <a:p>
            <a:pPr lvl="1"/>
            <a:r>
              <a:rPr lang="fi-FI" dirty="0"/>
              <a:t>johtaa lakkoa</a:t>
            </a:r>
          </a:p>
          <a:p>
            <a:r>
              <a:rPr lang="fi-FI" dirty="0"/>
              <a:t>Työtaisteluvastaava</a:t>
            </a:r>
          </a:p>
          <a:p>
            <a:pPr lvl="1"/>
            <a:r>
              <a:rPr lang="fi-FI" dirty="0"/>
              <a:t>Suositellaan, että on hallituksen jäsen (ei voi olla pääluottamusmies)</a:t>
            </a:r>
          </a:p>
          <a:p>
            <a:pPr lvl="1"/>
            <a:r>
              <a:rPr lang="fi-FI" dirty="0"/>
              <a:t>Vastaa yhdistyksen työtaistelutoiminnasta yhdessä hallituksen kanssa</a:t>
            </a:r>
          </a:p>
          <a:p>
            <a:pPr lvl="1"/>
            <a:r>
              <a:rPr lang="fi-FI" dirty="0"/>
              <a:t>Toimii yhteyshenkilönä liittoon työtaisteluviestinnässä yhdessä puheenjohtajan kanssa</a:t>
            </a:r>
          </a:p>
          <a:p>
            <a:pPr lvl="1"/>
            <a:r>
              <a:rPr lang="fi-FI" dirty="0"/>
              <a:t>Kerää tiedot työpaikkojen työtaisteluyhteyshenkilöistä</a:t>
            </a:r>
          </a:p>
          <a:p>
            <a:pPr lvl="1"/>
            <a:r>
              <a:rPr lang="fi-FI" dirty="0"/>
              <a:t>Koordinoi työpaikkojen työtaisteluyhteyshenkilöiden toimintaa</a:t>
            </a:r>
          </a:p>
          <a:p>
            <a:r>
              <a:rPr lang="fi-FI" dirty="0"/>
              <a:t>Lakkotoimikunta</a:t>
            </a:r>
          </a:p>
          <a:p>
            <a:pPr lvl="1"/>
            <a:r>
              <a:rPr lang="fi-FI" dirty="0"/>
              <a:t>hoitaa käytännön asiat</a:t>
            </a:r>
          </a:p>
          <a:p>
            <a:pPr lvl="1"/>
            <a:r>
              <a:rPr lang="fi-FI" dirty="0"/>
              <a:t>kannattaa tehdä selkeä työnjako</a:t>
            </a:r>
          </a:p>
          <a:p>
            <a:r>
              <a:rPr lang="fi-FI" dirty="0"/>
              <a:t>Työpaikkojen yhteyshenkilöt</a:t>
            </a:r>
          </a:p>
          <a:p>
            <a:pPr lvl="1"/>
            <a:r>
              <a:rPr lang="fi-FI" dirty="0"/>
              <a:t>Pitävät huolta, että työpaikalla kaikki ovat tietoisia lakosta</a:t>
            </a:r>
          </a:p>
          <a:p>
            <a:pPr lvl="1"/>
            <a:r>
              <a:rPr lang="fi-FI" dirty="0"/>
              <a:t>Keräävät tiedot lakkolaisista</a:t>
            </a:r>
          </a:p>
          <a:p>
            <a:pPr lvl="1"/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D1AD-7702-4FC5-9BA2-CBA66BCE7C22}" type="datetime1">
              <a:rPr lang="fi-FI" smtClean="0"/>
              <a:t>2.4.2022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D5EE-FB2B-42B6-91CF-01F1D78ABBC2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2272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Luottamusmiesten valmistautuminen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Työvuorolistat ja vuorojen vaihdot</a:t>
            </a:r>
          </a:p>
          <a:p>
            <a:pPr lvl="1"/>
            <a:r>
              <a:rPr lang="fi-FI" dirty="0"/>
              <a:t>Ylityöt</a:t>
            </a:r>
          </a:p>
          <a:p>
            <a:r>
              <a:rPr lang="fi-FI" dirty="0"/>
              <a:t>Listat edustettavista</a:t>
            </a:r>
          </a:p>
          <a:p>
            <a:r>
              <a:rPr lang="fi-FI" dirty="0"/>
              <a:t>Työpaikkojen tunteminen</a:t>
            </a:r>
          </a:p>
          <a:p>
            <a:pPr lvl="1"/>
            <a:r>
              <a:rPr lang="fi-FI" dirty="0"/>
              <a:t>missä edustettavat ovat työssä</a:t>
            </a:r>
          </a:p>
          <a:p>
            <a:r>
              <a:rPr lang="fi-FI" dirty="0"/>
              <a:t>Työpaikan työtehtävien tunteminen</a:t>
            </a:r>
          </a:p>
          <a:p>
            <a:r>
              <a:rPr lang="fi-FI" dirty="0"/>
              <a:t>Jäsenten tietojen päivitys</a:t>
            </a:r>
          </a:p>
          <a:p>
            <a:pPr lvl="1"/>
            <a:r>
              <a:rPr lang="fi-FI" dirty="0"/>
              <a:t>yhteystiedot, työnantaja, työpaikka/työpiste, ammatti</a:t>
            </a:r>
          </a:p>
          <a:p>
            <a:r>
              <a:rPr lang="fi-FI" dirty="0"/>
              <a:t>Vuokratyön käyttö</a:t>
            </a:r>
          </a:p>
          <a:p>
            <a:pPr lvl="1"/>
            <a:r>
              <a:rPr lang="fi-FI" dirty="0"/>
              <a:t>Pelisäännöt</a:t>
            </a:r>
          </a:p>
          <a:p>
            <a:endParaRPr lang="fi-FI" dirty="0"/>
          </a:p>
          <a:p>
            <a:r>
              <a:rPr lang="fi-FI" dirty="0"/>
              <a:t>Kun työtaistelusta on ilmoitettu</a:t>
            </a:r>
          </a:p>
          <a:p>
            <a:pPr lvl="1"/>
            <a:r>
              <a:rPr lang="fi-FI" dirty="0"/>
              <a:t>Tiedottaminen kaikille työpaikan työntekijöille</a:t>
            </a:r>
          </a:p>
          <a:p>
            <a:pPr lvl="1"/>
            <a:r>
              <a:rPr lang="fi-FI" dirty="0"/>
              <a:t>Rajausneuvottelut (työnantaja pyytää)</a:t>
            </a:r>
          </a:p>
          <a:p>
            <a:pPr lvl="1"/>
            <a:r>
              <a:rPr lang="fi-FI" dirty="0"/>
              <a:t>Työluvat</a:t>
            </a:r>
          </a:p>
          <a:p>
            <a:pPr lvl="2"/>
            <a:r>
              <a:rPr lang="fi-FI" dirty="0"/>
              <a:t>Liiton ohjeet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D1AD-7702-4FC5-9BA2-CBA66BCE7C22}" type="datetime1">
              <a:rPr lang="fi-FI" smtClean="0"/>
              <a:t>2.4.2022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D5EE-FB2B-42B6-91CF-01F1D78ABBC2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3481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Luottamusmiehen ja työsuojeluvaltuutetun asema työtaistelussa                         s. 39</a:t>
            </a:r>
            <a:endParaRPr lang="fi-FI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fi-FI" dirty="0"/>
              <a:t>Työrauhan turvaaminen</a:t>
            </a:r>
          </a:p>
          <a:p>
            <a:pPr lvl="1"/>
            <a:r>
              <a:rPr lang="fi-FI" dirty="0"/>
              <a:t>Ei lakkovahtina</a:t>
            </a:r>
          </a:p>
          <a:p>
            <a:pPr lvl="1"/>
            <a:r>
              <a:rPr lang="fi-FI" dirty="0"/>
              <a:t>Jos päätoiminen, niin hoitaa tehtäväänsä</a:t>
            </a:r>
          </a:p>
          <a:p>
            <a:pPr lvl="1"/>
            <a:r>
              <a:rPr lang="fi-FI" dirty="0"/>
              <a:t>Jos tehtävän hoitamiseksi on sovittu vakituinen päivä</a:t>
            </a:r>
          </a:p>
          <a:p>
            <a:pPr lvl="2"/>
            <a:r>
              <a:rPr lang="fi-FI" dirty="0"/>
              <a:t>Lakossa, jos hänen työnsä on lakossa</a:t>
            </a:r>
          </a:p>
          <a:p>
            <a:pPr lvl="2"/>
            <a:r>
              <a:rPr lang="fi-FI" dirty="0"/>
              <a:t>Hoitaa luottamustehtäväänsä, jos lakko on sinä päivänä, joka on sovittu tehtävän hoitamispäiväksi.</a:t>
            </a:r>
          </a:p>
          <a:p>
            <a:pPr lvl="1"/>
            <a:r>
              <a:rPr lang="fi-FI" dirty="0"/>
              <a:t>Jos hoitaa tehtävää tarvittaessa</a:t>
            </a:r>
          </a:p>
          <a:p>
            <a:pPr lvl="2"/>
            <a:r>
              <a:rPr lang="fi-FI" dirty="0"/>
              <a:t>Lakossa, jos hänen työnsä on lakossa</a:t>
            </a:r>
          </a:p>
          <a:p>
            <a:pPr lvl="2"/>
            <a:endParaRPr lang="fi-FI" dirty="0"/>
          </a:p>
          <a:p>
            <a:pPr lvl="1"/>
            <a:endParaRPr lang="fi-FI" dirty="0"/>
          </a:p>
          <a:p>
            <a:pPr lvl="1"/>
            <a:r>
              <a:rPr lang="fi-FI" dirty="0"/>
              <a:t>Työsuojeluvaltuutettu on ainoa, jolla on oikeus mennä lakonalaiseen työpaikkaan</a:t>
            </a:r>
          </a:p>
          <a:p>
            <a:pPr lvl="1"/>
            <a:endParaRPr lang="fi-FI" dirty="0"/>
          </a:p>
          <a:p>
            <a:pPr lvl="1"/>
            <a:r>
              <a:rPr lang="fi-FI" dirty="0"/>
              <a:t>Työt ovat lakossa!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D1AD-7702-4FC5-9BA2-CBA66BCE7C22}" type="datetime1">
              <a:rPr lang="fi-FI" smtClean="0"/>
              <a:t>2.4.2022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D5EE-FB2B-42B6-91CF-01F1D78ABBC2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1351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 </a:t>
            </a:r>
            <a:r>
              <a:rPr lang="fi-FI" b="1" dirty="0"/>
              <a:t>Lakkovahdit                                     s. 21-22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fi-FI" dirty="0"/>
              <a:t>Varustettava asianmukaisilla tunnuksilla</a:t>
            </a:r>
          </a:p>
          <a:p>
            <a:pPr lvl="0"/>
            <a:r>
              <a:rPr lang="fi-FI" dirty="0"/>
              <a:t>Lakkovahdeilla on oltava lakkovahtiohje (s. 42)</a:t>
            </a:r>
          </a:p>
          <a:p>
            <a:pPr lvl="0"/>
            <a:r>
              <a:rPr lang="fi-FI" dirty="0"/>
              <a:t>Mieluiten pareittain!</a:t>
            </a:r>
          </a:p>
          <a:p>
            <a:pPr lvl="0"/>
            <a:r>
              <a:rPr lang="fi-FI" dirty="0"/>
              <a:t>Valitaan kaikille lakonalaisille työpaikoille, voi olla kiertävä</a:t>
            </a:r>
          </a:p>
          <a:p>
            <a:pPr marL="0" lvl="0" indent="0">
              <a:buNone/>
            </a:pPr>
            <a:r>
              <a:rPr lang="fi-FI" dirty="0"/>
              <a:t>	Esim. </a:t>
            </a:r>
            <a:r>
              <a:rPr lang="fi-FI" dirty="0" err="1"/>
              <a:t>Pau</a:t>
            </a:r>
            <a:r>
              <a:rPr lang="fi-FI" dirty="0"/>
              <a:t> klo 6-8, 13-15, 21-22 vuoronvaihtojen yhteydessä</a:t>
            </a:r>
          </a:p>
          <a:p>
            <a:pPr lvl="0"/>
            <a:r>
              <a:rPr lang="fi-FI" dirty="0"/>
              <a:t>Hoitavat järjestystä lakossa olevan työpaikan edessä</a:t>
            </a:r>
          </a:p>
          <a:p>
            <a:pPr lvl="0"/>
            <a:r>
              <a:rPr lang="fi-FI" dirty="0"/>
              <a:t>Jakavat lakkotiedotteita</a:t>
            </a:r>
          </a:p>
          <a:p>
            <a:pPr lvl="0"/>
            <a:r>
              <a:rPr lang="fi-FI" dirty="0"/>
              <a:t>Ilmoittavat työpaikalle tuleville lakosta</a:t>
            </a:r>
          </a:p>
          <a:p>
            <a:pPr lvl="0"/>
            <a:r>
              <a:rPr lang="fi-FI" dirty="0"/>
              <a:t>Saavat omien työpaikkojen yhdyshenkilöiden puhelinnumerot ja soittavat yhdyshenkilöille</a:t>
            </a:r>
          </a:p>
          <a:p>
            <a:pPr lvl="0"/>
            <a:r>
              <a:rPr lang="fi-FI" dirty="0"/>
              <a:t>Raportoivat lakkotoimikunnalle </a:t>
            </a:r>
          </a:p>
          <a:p>
            <a:pPr lvl="1"/>
            <a:r>
              <a:rPr lang="fi-FI" dirty="0"/>
              <a:t>Työnantajan toimenpiteistä</a:t>
            </a:r>
          </a:p>
          <a:p>
            <a:pPr lvl="1"/>
            <a:r>
              <a:rPr lang="fi-FI" dirty="0"/>
              <a:t>Palveluiden käyttäjien kommenteista</a:t>
            </a:r>
          </a:p>
          <a:p>
            <a:pPr lvl="1"/>
            <a:r>
              <a:rPr lang="fi-FI" dirty="0"/>
              <a:t>Mielialoista</a:t>
            </a:r>
          </a:p>
          <a:p>
            <a:pPr lvl="1"/>
            <a:r>
              <a:rPr lang="fi-FI" dirty="0"/>
              <a:t>Mahdollisista rikkureista ym.</a:t>
            </a:r>
          </a:p>
          <a:p>
            <a:endParaRPr lang="fi-FI" dirty="0"/>
          </a:p>
          <a:p>
            <a:r>
              <a:rPr lang="fi-FI" b="1" dirty="0"/>
              <a:t>Lakkovahdeilla ei ole oikeutta</a:t>
            </a:r>
            <a:r>
              <a:rPr lang="fi-FI" dirty="0"/>
              <a:t>:</a:t>
            </a:r>
          </a:p>
          <a:p>
            <a:pPr lvl="0"/>
            <a:r>
              <a:rPr lang="fi-FI" dirty="0"/>
              <a:t>estää voimakeinoin kenenkään pääsyä työpaikalle</a:t>
            </a:r>
          </a:p>
          <a:p>
            <a:pPr lvl="0"/>
            <a:r>
              <a:rPr lang="fi-FI" dirty="0"/>
              <a:t>oleskella luvatta työpaikan sisäpuolella</a:t>
            </a:r>
          </a:p>
          <a:p>
            <a:pPr lvl="0"/>
            <a:endParaRPr lang="fi-FI" dirty="0"/>
          </a:p>
          <a:p>
            <a:pPr lvl="0"/>
            <a:r>
              <a:rPr lang="fi-FI" dirty="0">
                <a:solidFill>
                  <a:srgbClr val="FF0000"/>
                </a:solidFill>
              </a:rPr>
              <a:t>Rikkureista on erilliset ohjeet </a:t>
            </a:r>
          </a:p>
          <a:p>
            <a:pPr lvl="1"/>
            <a:r>
              <a:rPr lang="fi-FI" dirty="0">
                <a:solidFill>
                  <a:srgbClr val="FF0000"/>
                </a:solidFill>
              </a:rPr>
              <a:t>Tietosuojaa koskeva ohje!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D1AD-7702-4FC5-9BA2-CBA66BCE7C22}" type="datetime1">
              <a:rPr lang="fi-FI" smtClean="0">
                <a:solidFill>
                  <a:prstClr val="black"/>
                </a:solidFill>
              </a:rPr>
              <a:pPr/>
              <a:t>2.4.2022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/>
                </a:solidFill>
              </a:rPr>
              <a:t>[Tekijä]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D5EE-FB2B-42B6-91CF-01F1D78ABBC2}" type="slidenum">
              <a:rPr lang="fi-FI" smtClean="0">
                <a:solidFill>
                  <a:prstClr val="white"/>
                </a:solidFill>
              </a:rPr>
              <a:pPr/>
              <a:t>15</a:t>
            </a:fld>
            <a:endParaRPr lang="fi-FI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431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Lakkolaiset                                        s. 39-40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i-FI" dirty="0"/>
              <a:t>Lakkoon osallistuminen on sääntöjen mukainen velvollisuus, ei vaihtoehto.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Lakkolaisten tehtävä:</a:t>
            </a:r>
          </a:p>
          <a:p>
            <a:pPr lvl="0"/>
            <a:r>
              <a:rPr lang="fi-FI" dirty="0"/>
              <a:t>on ilmoittautua lakkoon. Ilmoitus tehdään liiton ohjeistamalla tavalla</a:t>
            </a:r>
          </a:p>
          <a:p>
            <a:pPr lvl="0"/>
            <a:r>
              <a:rPr lang="fi-FI" dirty="0"/>
              <a:t>seurata keskuslakkotoimikunnan ja aluetoimiston antamia ohjeita</a:t>
            </a:r>
          </a:p>
          <a:p>
            <a:pPr lvl="0"/>
            <a:r>
              <a:rPr lang="fi-FI" dirty="0"/>
              <a:t>osallistua lakon valvontaan esim. lakkovahtina tai lakkovahtien huoltajina</a:t>
            </a:r>
          </a:p>
          <a:p>
            <a:pPr lvl="0"/>
            <a:r>
              <a:rPr lang="fi-FI" dirty="0"/>
              <a:t>torjua työnantajan mahdollisia painostustoimia ja ilmoittaa niistä yhdistyksen ohjeistamalla tavalla</a:t>
            </a:r>
          </a:p>
          <a:p>
            <a:pPr lvl="0"/>
            <a:r>
              <a:rPr lang="fi-FI" dirty="0"/>
              <a:t>osallistua lakkokokouksiin</a:t>
            </a:r>
          </a:p>
          <a:p>
            <a:pPr lvl="0"/>
            <a:r>
              <a:rPr lang="fi-FI" dirty="0"/>
              <a:t>uskoa vain tosiasioihin, ei huhuihin, joita lakkotilanteessa aina liikkuu</a:t>
            </a:r>
          </a:p>
          <a:p>
            <a:pPr marL="0" indent="0">
              <a:buNone/>
            </a:pPr>
            <a:r>
              <a:rPr lang="fi-FI" dirty="0"/>
              <a:t> </a:t>
            </a:r>
          </a:p>
          <a:p>
            <a:pPr marL="0" indent="0">
              <a:buNone/>
            </a:pPr>
            <a:r>
              <a:rPr lang="fi-FI" dirty="0"/>
              <a:t>Lakkolaisten kokoontuminen työpaikalla edellyttää työnantajan lupaa.</a:t>
            </a:r>
          </a:p>
          <a:p>
            <a:endParaRPr lang="fi-FI" dirty="0"/>
          </a:p>
          <a:p>
            <a:r>
              <a:rPr lang="fi-FI" dirty="0"/>
              <a:t>Työnantaja ei saa painostaa eikä uhkailla lakkolaisia</a:t>
            </a:r>
          </a:p>
          <a:p>
            <a:r>
              <a:rPr lang="fi-FI" dirty="0"/>
              <a:t>Yksittäiselle lakkolaiselle ei saa tulla seuraamuksia työnantajan taholta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D1AD-7702-4FC5-9BA2-CBA66BCE7C22}" type="datetime1">
              <a:rPr lang="fi-FI" smtClean="0">
                <a:solidFill>
                  <a:prstClr val="black"/>
                </a:solidFill>
              </a:rPr>
              <a:pPr/>
              <a:t>2.4.2022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/>
                </a:solidFill>
              </a:rPr>
              <a:t>[Tekijä]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D5EE-FB2B-42B6-91CF-01F1D78ABBC2}" type="slidenum">
              <a:rPr lang="fi-FI" smtClean="0">
                <a:solidFill>
                  <a:prstClr val="white"/>
                </a:solidFill>
              </a:rPr>
              <a:pPr/>
              <a:t>16</a:t>
            </a:fld>
            <a:endParaRPr lang="fi-FI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347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Lakkorajat                                  s. 10-11, 33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Keskuslakkotoimikunta (</a:t>
            </a:r>
            <a:r>
              <a:rPr lang="fi-FI" dirty="0" err="1"/>
              <a:t>JHLn</a:t>
            </a:r>
            <a:r>
              <a:rPr lang="fi-FI" dirty="0"/>
              <a:t> hallitus) määrittelee </a:t>
            </a:r>
            <a:r>
              <a:rPr lang="fi-FI" b="1" dirty="0"/>
              <a:t>yleiset lakkorajat. </a:t>
            </a:r>
          </a:p>
          <a:p>
            <a:r>
              <a:rPr lang="fi-FI" dirty="0"/>
              <a:t>Paikallisella tasolla yhdistykset ja luottamusmiehet käyvät </a:t>
            </a:r>
            <a:r>
              <a:rPr lang="fi-FI" b="1" dirty="0"/>
              <a:t>paikallisneuvottelut</a:t>
            </a:r>
            <a:r>
              <a:rPr lang="fi-FI" dirty="0"/>
              <a:t> käytännön rajoituksista niin, ettei kenenkään henki, terveys tai omaisuus vaarannu lakon aikana. </a:t>
            </a:r>
            <a:r>
              <a:rPr lang="fi-FI" dirty="0">
                <a:solidFill>
                  <a:srgbClr val="FF0000"/>
                </a:solidFill>
              </a:rPr>
              <a:t>Työnantaja pyytää paikallisneuvottelut tässä asiassa.</a:t>
            </a:r>
          </a:p>
          <a:p>
            <a:r>
              <a:rPr lang="fi-FI" dirty="0"/>
              <a:t>Mikäli </a:t>
            </a:r>
            <a:r>
              <a:rPr lang="fi-FI" b="1" dirty="0"/>
              <a:t>työlupia</a:t>
            </a:r>
            <a:r>
              <a:rPr lang="fi-FI" dirty="0"/>
              <a:t> tarvitaan, niitä haetaan liiton keskustoimistolta (työnantaja)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D1AD-7702-4FC5-9BA2-CBA66BCE7C22}" type="datetime1">
              <a:rPr lang="fi-FI" smtClean="0"/>
              <a:t>2.4.2022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D5EE-FB2B-42B6-91CF-01F1D78ABBC2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7549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Lakon aikainen päivystys                  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fi-FI" dirty="0" err="1"/>
              <a:t>JHLn</a:t>
            </a:r>
            <a:r>
              <a:rPr lang="fi-FI" dirty="0"/>
              <a:t> keskustoimiston ja aluetoimistojen lakonaikaisesta päivystyksestä päätetään ja tiedotetaan erikseen. </a:t>
            </a:r>
          </a:p>
          <a:p>
            <a:r>
              <a:rPr lang="fi-FI" dirty="0"/>
              <a:t>Kaikissa lakkoa koskevissa kysymyksissä on seurattava liiton nettisivuja ja muuta liiton tiedotusta (UKK).</a:t>
            </a:r>
          </a:p>
          <a:p>
            <a:r>
              <a:rPr lang="fi-FI" dirty="0"/>
              <a:t>Tarvittaessa voi kääntyä yhdistysten, luottamusmiesten, aluetoimiston tai keskustoimiston puoleen.</a:t>
            </a:r>
          </a:p>
          <a:p>
            <a:r>
              <a:rPr lang="fi-FI" dirty="0"/>
              <a:t>Yhdistyksen päivystyspuhelin?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D1AD-7702-4FC5-9BA2-CBA66BCE7C22}" type="datetime1">
              <a:rPr lang="fi-FI" smtClean="0"/>
              <a:t>2.4.2022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D5EE-FB2B-42B6-91CF-01F1D78ABBC2}" type="slidenum">
              <a:rPr lang="fi-FI" smtClean="0"/>
              <a:t>18</a:t>
            </a:fld>
            <a:endParaRPr lang="fi-FI"/>
          </a:p>
        </p:txBody>
      </p:sp>
      <p:sp>
        <p:nvSpPr>
          <p:cNvPr id="7" name="Kuvaselitenuoli oikealle 6"/>
          <p:cNvSpPr/>
          <p:nvPr/>
        </p:nvSpPr>
        <p:spPr>
          <a:xfrm>
            <a:off x="772797" y="4992870"/>
            <a:ext cx="1296144" cy="792088"/>
          </a:xfrm>
          <a:prstGeom prst="rightArrowCallo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Jäsen</a:t>
            </a:r>
          </a:p>
        </p:txBody>
      </p:sp>
      <p:sp>
        <p:nvSpPr>
          <p:cNvPr id="11" name="Kuvaselitenuoli oikealle 10"/>
          <p:cNvSpPr/>
          <p:nvPr/>
        </p:nvSpPr>
        <p:spPr>
          <a:xfrm>
            <a:off x="2164711" y="4992870"/>
            <a:ext cx="1853153" cy="792088"/>
          </a:xfrm>
          <a:prstGeom prst="rightArrowCallo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Yhdistys/ Luottamus-mies</a:t>
            </a:r>
          </a:p>
        </p:txBody>
      </p:sp>
      <p:sp>
        <p:nvSpPr>
          <p:cNvPr id="12" name="Kuvaselitenuoli oikealle 11"/>
          <p:cNvSpPr/>
          <p:nvPr/>
        </p:nvSpPr>
        <p:spPr>
          <a:xfrm>
            <a:off x="4180935" y="4992870"/>
            <a:ext cx="2160240" cy="792088"/>
          </a:xfrm>
          <a:prstGeom prst="rightArrowCallo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Aluetoimisto</a:t>
            </a:r>
          </a:p>
        </p:txBody>
      </p:sp>
      <p:sp>
        <p:nvSpPr>
          <p:cNvPr id="13" name="Kuvaselitenuoli oikealle 12"/>
          <p:cNvSpPr/>
          <p:nvPr/>
        </p:nvSpPr>
        <p:spPr>
          <a:xfrm>
            <a:off x="6444208" y="4992870"/>
            <a:ext cx="2016224" cy="792088"/>
          </a:xfrm>
          <a:prstGeom prst="rightArrowCallou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err="1"/>
              <a:t>Keskustoi-misto</a:t>
            </a:r>
            <a:endParaRPr lang="fi-FI" sz="1600" dirty="0"/>
          </a:p>
        </p:txBody>
      </p:sp>
    </p:spTree>
    <p:extLst>
      <p:ext uri="{BB962C8B-B14F-4D97-AF65-F5344CB8AC3E}">
        <p14:creationId xmlns:p14="http://schemas.microsoft.com/office/powerpoint/2010/main" val="5428400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Työnantajan mahdolliset vastatoimet      s.12-13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Työnantaja saattaa pyrkiä lakon murtamiseen erilaisin keinoin, esimerkiksi painostamalla, uhkailemalla ja väittämällä lakkoa laittomaksi sekä levittämällä vääriä huhuja. </a:t>
            </a:r>
          </a:p>
          <a:p>
            <a:r>
              <a:rPr lang="fi-FI" dirty="0"/>
              <a:t>Kaikki työnantajan vastatoimet on torjuttava, väärät huhut on kumottava ja niistä on viipymättä ilmoitettava liiton aluetoimistoon tai aluelakkotoimikunnalle. </a:t>
            </a:r>
          </a:p>
          <a:p>
            <a:r>
              <a:rPr lang="fi-FI" dirty="0"/>
              <a:t>Oikean tiedon levittäminen ja lakko-oikeuden turvaavista sopimuksista ja laeista kertominen.</a:t>
            </a:r>
          </a:p>
          <a:p>
            <a:r>
              <a:rPr lang="fi-FI" dirty="0"/>
              <a:t>Jäsenen ilmoitettava luottamusmiehelle, joka ilmoittaa aluetoimistoon.</a:t>
            </a:r>
          </a:p>
          <a:p>
            <a:pPr lvl="1"/>
            <a:r>
              <a:rPr lang="fi-FI" dirty="0"/>
              <a:t>Edunvalvontaketjun mukaan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D1AD-7702-4FC5-9BA2-CBA66BCE7C22}" type="datetime1">
              <a:rPr lang="fi-FI" smtClean="0"/>
              <a:t>2.4.2022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D5EE-FB2B-42B6-91CF-01F1D78ABBC2}" type="slidenum">
              <a:rPr lang="fi-FI" smtClean="0"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352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Käsiteltävät asiat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Orientaatio </a:t>
            </a:r>
          </a:p>
          <a:p>
            <a:r>
              <a:rPr lang="fi-FI" dirty="0"/>
              <a:t>Päätöksenteko </a:t>
            </a:r>
          </a:p>
          <a:p>
            <a:r>
              <a:rPr lang="fi-FI" dirty="0"/>
              <a:t>Organisoituminen työtaistelussa</a:t>
            </a:r>
          </a:p>
          <a:p>
            <a:r>
              <a:rPr lang="fi-FI" dirty="0"/>
              <a:t>Roolit ja työjako</a:t>
            </a:r>
          </a:p>
          <a:p>
            <a:r>
              <a:rPr lang="fi-FI" dirty="0"/>
              <a:t>Viestintä ja tiedottaminen</a:t>
            </a:r>
          </a:p>
          <a:p>
            <a:r>
              <a:rPr lang="fi-FI" dirty="0"/>
              <a:t>Työtaistelumuodot</a:t>
            </a:r>
          </a:p>
          <a:p>
            <a:r>
              <a:rPr lang="fi-FI" dirty="0"/>
              <a:t>Aikatauluttaminen</a:t>
            </a:r>
          </a:p>
          <a:p>
            <a:r>
              <a:rPr lang="fi-FI" dirty="0"/>
              <a:t>Mitä seuraavaksi tehdään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D1AD-7702-4FC5-9BA2-CBA66BCE7C22}" type="datetime1">
              <a:rPr lang="fi-FI" smtClean="0"/>
              <a:t>2.4.2022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D5EE-FB2B-42B6-91CF-01F1D78ABBC2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526175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Töiden lopettaminen                         s. 40-41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Työt lopetetaan </a:t>
            </a:r>
            <a:r>
              <a:rPr lang="fi-FI" dirty="0" err="1"/>
              <a:t>JHL:n</a:t>
            </a:r>
            <a:r>
              <a:rPr lang="fi-FI" dirty="0"/>
              <a:t> ilmoittamana ajankohtana</a:t>
            </a:r>
          </a:p>
          <a:p>
            <a:r>
              <a:rPr lang="fi-FI" dirty="0"/>
              <a:t>Työnantaja voi vaatia palauttamaan työsuhde-etuna luovuttamat työvälineet. Pyydettäessä nämä on palautettava</a:t>
            </a:r>
          </a:p>
          <a:p>
            <a:r>
              <a:rPr lang="fi-FI" dirty="0"/>
              <a:t>Kaikki </a:t>
            </a:r>
            <a:r>
              <a:rPr lang="fi-FI" dirty="0" err="1"/>
              <a:t>JHL:n</a:t>
            </a:r>
            <a:r>
              <a:rPr lang="fi-FI" dirty="0"/>
              <a:t> jäsenet valitussa kohteessa osallistuvat lakkoon. </a:t>
            </a:r>
          </a:p>
          <a:p>
            <a:r>
              <a:rPr lang="fi-FI" dirty="0"/>
              <a:t>Päätös on järjestöpäätös (=liiton hallinnon päättämä) ja se on jäseniä sitova.</a:t>
            </a:r>
          </a:p>
          <a:p>
            <a:r>
              <a:rPr lang="fi-FI" dirty="0"/>
              <a:t>Työntekijän ei tarvitse erikseen ilmoittaa lakkoon osallistumisesta esimiehelle.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D1AD-7702-4FC5-9BA2-CBA66BCE7C22}" type="datetime1">
              <a:rPr lang="fi-FI" smtClean="0"/>
              <a:t>2.4.2022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D5EE-FB2B-42B6-91CF-01F1D78ABBC2}" type="slidenum">
              <a:rPr lang="fi-FI" smtClean="0"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62092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Lakkoavustukset                                 s. 33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r>
              <a:rPr lang="fi-FI" sz="1600" dirty="0"/>
              <a:t>Lakkoavustuksen maksamisesta ja suuruudesta päättää </a:t>
            </a:r>
            <a:r>
              <a:rPr lang="fi-FI" sz="1600" dirty="0" err="1"/>
              <a:t>JHLn</a:t>
            </a:r>
            <a:r>
              <a:rPr lang="fi-FI" sz="1600" dirty="0"/>
              <a:t> hallitus.</a:t>
            </a:r>
          </a:p>
          <a:p>
            <a:r>
              <a:rPr lang="fi-FI" sz="1600" dirty="0"/>
              <a:t>Työnantajan toimeenpanema työsulku rinnastetaan työntekijäin lakkoon, ja se oikeuttaa lakkoavustukseen. </a:t>
            </a:r>
          </a:p>
          <a:p>
            <a:r>
              <a:rPr lang="fi-FI" sz="1600" dirty="0"/>
              <a:t>Hallitus käsittelee lakkoavustuksen maksamiseen liittyvät kysymykset uudelleen:</a:t>
            </a:r>
          </a:p>
          <a:p>
            <a:pPr lvl="1"/>
            <a:r>
              <a:rPr lang="fi-FI" sz="1600" dirty="0"/>
              <a:t>jos lakkoa laajennetaan</a:t>
            </a:r>
          </a:p>
          <a:p>
            <a:pPr lvl="1"/>
            <a:r>
              <a:rPr lang="fi-FI" sz="1600" dirty="0"/>
              <a:t>jos työnantaja julistaa alalle työsulun</a:t>
            </a:r>
          </a:p>
          <a:p>
            <a:r>
              <a:rPr lang="fi-FI" sz="1600" dirty="0"/>
              <a:t>Muihin SAK:n liittoihin järjestäytyneille lakon piiriin kuuluville työntekijöille maksetaan lakkoavustusta samoin perustein kuin </a:t>
            </a:r>
            <a:r>
              <a:rPr lang="fi-FI" sz="1600" dirty="0" err="1"/>
              <a:t>JHL:n</a:t>
            </a:r>
            <a:r>
              <a:rPr lang="fi-FI" sz="1600" dirty="0"/>
              <a:t> jäsenille.</a:t>
            </a:r>
          </a:p>
          <a:p>
            <a:r>
              <a:rPr lang="fi-FI" sz="1600" dirty="0"/>
              <a:t>Tarvittaessa hallitus täydentää lakkoavustukseen liittyviä päätöksiä.</a:t>
            </a:r>
          </a:p>
          <a:p>
            <a:endParaRPr lang="fi-FI" sz="1600" dirty="0"/>
          </a:p>
          <a:p>
            <a:r>
              <a:rPr lang="fi-FI" sz="1600" dirty="0"/>
              <a:t>Tulee erilliset ohjeet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D1AD-7702-4FC5-9BA2-CBA66BCE7C22}" type="datetime1">
              <a:rPr lang="fi-FI" smtClean="0">
                <a:solidFill>
                  <a:prstClr val="black"/>
                </a:solidFill>
              </a:rPr>
              <a:pPr/>
              <a:t>2.4.2022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>
                <a:solidFill>
                  <a:prstClr val="black"/>
                </a:solidFill>
              </a:rPr>
              <a:t>[Tekijä]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D5EE-FB2B-42B6-91CF-01F1D78ABBC2}" type="slidenum">
              <a:rPr lang="fi-FI" smtClean="0">
                <a:solidFill>
                  <a:prstClr val="white"/>
                </a:solidFill>
              </a:rPr>
              <a:pPr/>
              <a:t>21</a:t>
            </a:fld>
            <a:endParaRPr lang="fi-FI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9495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Tiedottaminen                         s. 12,16,17,21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Lakosta ja siihen liittyvistä toimenpiteistä tiedotetaan </a:t>
            </a:r>
          </a:p>
          <a:p>
            <a:pPr lvl="1"/>
            <a:r>
              <a:rPr lang="fi-FI" dirty="0"/>
              <a:t>Kohderyhmäviesteillä, jäsenet, yhdistykset, luottamusmiehet, työtaisteluvastaavat</a:t>
            </a:r>
          </a:p>
          <a:p>
            <a:pPr lvl="2"/>
            <a:r>
              <a:rPr lang="fi-FI" dirty="0"/>
              <a:t>Sähköpostilla (oma sähköpostiosoite ei työnantajan)</a:t>
            </a:r>
          </a:p>
          <a:p>
            <a:pPr lvl="2"/>
            <a:r>
              <a:rPr lang="fi-FI" dirty="0"/>
              <a:t>Tekstiviestein (oma puhelin)</a:t>
            </a:r>
          </a:p>
          <a:p>
            <a:pPr lvl="2"/>
            <a:r>
              <a:rPr lang="fi-FI" dirty="0"/>
              <a:t>yhdistyskirjeellä</a:t>
            </a:r>
          </a:p>
          <a:p>
            <a:pPr lvl="1"/>
            <a:r>
              <a:rPr lang="fi-FI" dirty="0"/>
              <a:t>Nettisivuilla</a:t>
            </a:r>
          </a:p>
          <a:p>
            <a:pPr lvl="1"/>
            <a:r>
              <a:rPr lang="fi-FI" dirty="0"/>
              <a:t>Lakonaikainen päivystys, josta tiedotetaan erikseen</a:t>
            </a:r>
          </a:p>
          <a:p>
            <a:r>
              <a:rPr lang="fi-FI" dirty="0"/>
              <a:t>Tiedotus tulee keskustoimistolta ja aluetoimisto varmistaa alueen ja yhdistysten välisen tiedonkulun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D1AD-7702-4FC5-9BA2-CBA66BCE7C22}" type="datetime1">
              <a:rPr lang="fi-FI" smtClean="0"/>
              <a:t>2.4.2022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D5EE-FB2B-42B6-91CF-01F1D78ABBC2}" type="slidenum">
              <a:rPr lang="fi-FI" smtClean="0"/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62284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Yhdistysten viestintätehtävät               s. 21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Ennen neuvotteluja tai työtaistelua:</a:t>
            </a:r>
          </a:p>
          <a:p>
            <a:pPr lvl="1"/>
            <a:r>
              <a:rPr lang="fi-FI" dirty="0"/>
              <a:t>Jäsenten ja työpaikkojen yhteystiedot ajan tasalle!</a:t>
            </a:r>
          </a:p>
          <a:p>
            <a:pPr lvl="1"/>
            <a:r>
              <a:rPr lang="fi-FI" dirty="0"/>
              <a:t>Nettisivut ja muut viestintäkanavat kuntoon </a:t>
            </a:r>
          </a:p>
          <a:p>
            <a:pPr lvl="2"/>
            <a:r>
              <a:rPr lang="fi-FI" dirty="0"/>
              <a:t>Sisäiset ja ulkoiset (jäsenten omat </a:t>
            </a:r>
            <a:r>
              <a:rPr lang="fi-FI" dirty="0" err="1"/>
              <a:t>JHL-sivut</a:t>
            </a:r>
            <a:r>
              <a:rPr lang="fi-FI" dirty="0"/>
              <a:t> ja </a:t>
            </a:r>
            <a:r>
              <a:rPr lang="fi-FI" dirty="0" err="1"/>
              <a:t>facebook-ryhmät/kaikille</a:t>
            </a:r>
            <a:r>
              <a:rPr lang="fi-FI" dirty="0"/>
              <a:t> avoimet)</a:t>
            </a:r>
          </a:p>
          <a:p>
            <a:pPr lvl="2"/>
            <a:r>
              <a:rPr lang="fi-FI" dirty="0"/>
              <a:t>Yhdistyksen päivystyspuhelin</a:t>
            </a:r>
          </a:p>
          <a:p>
            <a:pPr lvl="1"/>
            <a:r>
              <a:rPr lang="fi-FI" dirty="0"/>
              <a:t>Viestintävastaavista sopiminen: kuka tekee mitäkin yhdistyksessä</a:t>
            </a:r>
          </a:p>
          <a:p>
            <a:r>
              <a:rPr lang="fi-FI" dirty="0"/>
              <a:t>Aikana:</a:t>
            </a:r>
          </a:p>
          <a:p>
            <a:pPr lvl="1"/>
            <a:r>
              <a:rPr lang="fi-FI" dirty="0"/>
              <a:t>Tiedotteiden, uutisten ja materiaalien jakaminen eteenpäin liiton nettisivuilta ja </a:t>
            </a:r>
            <a:r>
              <a:rPr lang="fi-FI" dirty="0" err="1"/>
              <a:t>somekanavista</a:t>
            </a:r>
            <a:r>
              <a:rPr lang="fi-FI" dirty="0"/>
              <a:t> yhdistyksen kanaviin ja suoraan jäsenille</a:t>
            </a:r>
          </a:p>
          <a:p>
            <a:pPr lvl="1"/>
            <a:r>
              <a:rPr lang="fi-FI" dirty="0"/>
              <a:t>Mielipidekirjoitukset alue-/paikallislehtiin </a:t>
            </a:r>
          </a:p>
          <a:p>
            <a:pPr lvl="1"/>
            <a:r>
              <a:rPr lang="fi-FI" dirty="0"/>
              <a:t>Liiton tuottamien printtimateriaalien hyödyntäminen. Materiaaleja ja pohjia julkaistaan liiton verkkosivuilla. (Osa voi olla kirjautumisen takana työtaistelutilanteessa.)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D1AD-7702-4FC5-9BA2-CBA66BCE7C22}" type="datetime1">
              <a:rPr lang="fi-FI" smtClean="0"/>
              <a:t>2.4.2022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D5EE-FB2B-42B6-91CF-01F1D78ABBC2}" type="slidenum">
              <a:rPr lang="fi-FI" smtClean="0"/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44253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67796" y="1700808"/>
            <a:ext cx="8229600" cy="1143000"/>
          </a:xfrm>
        </p:spPr>
        <p:txBody>
          <a:bodyPr>
            <a:normAutofit/>
          </a:bodyPr>
          <a:lstStyle/>
          <a:p>
            <a:r>
              <a:rPr lang="fi-FI" dirty="0"/>
              <a:t>Oikeaa ja ajan tasalla olevaa tietoa saa liiton toimistoista ja liiton nettisivuilta </a:t>
            </a:r>
            <a:r>
              <a:rPr lang="fi-FI" dirty="0" err="1"/>
              <a:t>www.jhl.fi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D1AD-7702-4FC5-9BA2-CBA66BCE7C22}" type="datetime1">
              <a:rPr lang="fi-FI" smtClean="0"/>
              <a:t>2.4.2022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D5EE-FB2B-42B6-91CF-01F1D78ABBC2}" type="slidenum">
              <a:rPr lang="fi-FI" smtClean="0"/>
              <a:t>24</a:t>
            </a:fld>
            <a:endParaRPr lang="fi-FI"/>
          </a:p>
        </p:txBody>
      </p:sp>
      <p:sp>
        <p:nvSpPr>
          <p:cNvPr id="8" name="Suorakulmio 7"/>
          <p:cNvSpPr/>
          <p:nvPr/>
        </p:nvSpPr>
        <p:spPr>
          <a:xfrm>
            <a:off x="2771800" y="3573016"/>
            <a:ext cx="34215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fi-FI" sz="54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KIITOS!</a:t>
            </a:r>
          </a:p>
        </p:txBody>
      </p:sp>
    </p:spTree>
    <p:extLst>
      <p:ext uri="{BB962C8B-B14F-4D97-AF65-F5344CB8AC3E}">
        <p14:creationId xmlns:p14="http://schemas.microsoft.com/office/powerpoint/2010/main" val="16998359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2924944"/>
            <a:ext cx="8229600" cy="1143000"/>
          </a:xfrm>
        </p:spPr>
        <p:txBody>
          <a:bodyPr>
            <a:normAutofit/>
          </a:bodyPr>
          <a:lstStyle/>
          <a:p>
            <a:r>
              <a:rPr lang="fi-FI" dirty="0"/>
              <a:t>Yhdistysten omat työtaistelusuunnitelmat ja kartoitukset (ryhmätyöt yhdistyksittäin)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D1AD-7702-4FC5-9BA2-CBA66BCE7C22}" type="datetime1">
              <a:rPr lang="fi-FI" smtClean="0"/>
              <a:t>2.4.2022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D5EE-FB2B-42B6-91CF-01F1D78ABBC2}" type="slidenum">
              <a:rPr lang="fi-FI" smtClean="0"/>
              <a:t>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90513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Työtaistelusuunnitelman aikajana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D1AD-7702-4FC5-9BA2-CBA66BCE7C22}" type="datetime1">
              <a:rPr lang="fi-FI" smtClean="0"/>
              <a:t>2.4.2022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D5EE-FB2B-42B6-91CF-01F1D78ABBC2}" type="slidenum">
              <a:rPr lang="fi-FI" smtClean="0"/>
              <a:t>26</a:t>
            </a:fld>
            <a:endParaRPr lang="fi-FI"/>
          </a:p>
        </p:txBody>
      </p:sp>
      <p:pic>
        <p:nvPicPr>
          <p:cNvPr id="5133" name="Picture 1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208912" cy="4857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1562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23528" y="1412776"/>
            <a:ext cx="8301608" cy="4032448"/>
          </a:xfrm>
        </p:spPr>
        <p:txBody>
          <a:bodyPr>
            <a:normAutofit/>
          </a:bodyPr>
          <a:lstStyle/>
          <a:p>
            <a:r>
              <a:rPr lang="fi-FI" sz="1800" dirty="0"/>
              <a:t>Excel -kartoitus video https://dreambroker.com/channel/26f0ok99/d4nucd9r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D1AD-7702-4FC5-9BA2-CBA66BCE7C22}" type="datetime1">
              <a:rPr lang="fi-FI" smtClean="0"/>
              <a:t>2.4.2022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D5EE-FB2B-42B6-91CF-01F1D78ABBC2}" type="slidenum">
              <a:rPr lang="fi-FI" smtClean="0"/>
              <a:t>27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12530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Kartoitus- ja yhteystietolomake (Excel)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endParaRPr lang="fi-FI" sz="1900" dirty="0"/>
          </a:p>
          <a:p>
            <a:endParaRPr lang="fi-FI" sz="1900" dirty="0"/>
          </a:p>
          <a:p>
            <a:r>
              <a:rPr lang="fi-FI" dirty="0"/>
              <a:t>Yhdistys päivittää jatkuvasti omaa kartoitus- ja yhteystietolomakettaan ja toimittaa pyydettäessä aluetoimistolle</a:t>
            </a:r>
          </a:p>
          <a:p>
            <a:pPr lvl="1"/>
            <a:r>
              <a:rPr lang="fi-FI" dirty="0"/>
              <a:t>Esim. kokouksissa eronneet ja uudet jäsenet pykälän yhteydessä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D1AD-7702-4FC5-9BA2-CBA66BCE7C22}" type="datetime1">
              <a:rPr lang="fi-FI" smtClean="0"/>
              <a:t>2.4.2022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D5EE-FB2B-42B6-91CF-01F1D78ABBC2}" type="slidenum">
              <a:rPr lang="fi-FI" smtClean="0"/>
              <a:t>28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26293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Liitto, keskustoimisto (tehtävät lakon aikana)</a:t>
            </a: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8181059"/>
              </p:ext>
            </p:extLst>
          </p:nvPr>
        </p:nvGraphicFramePr>
        <p:xfrm>
          <a:off x="467544" y="1556792"/>
          <a:ext cx="8229600" cy="393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Ennen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Aikana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Jälkeen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400" dirty="0"/>
                        <a:t>Strategia, kohteet, yhteistyö</a:t>
                      </a:r>
                      <a:r>
                        <a:rPr lang="fi-FI" sz="1400" baseline="0" dirty="0"/>
                        <a:t> eri liitojen kanssa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400" baseline="0" dirty="0"/>
                        <a:t>Työtaisteluorganisaation valmistelu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400" baseline="0" dirty="0"/>
                        <a:t>Eri sopimusalojen ohjeiden valmistelu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400" baseline="0" dirty="0"/>
                        <a:t>Lakkoavustusprosessin valmistelu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400" baseline="0" dirty="0"/>
                        <a:t>Viestinnän periaatteiden valmistelu itse tai muiden liittojen kanssa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400" baseline="0" dirty="0"/>
                        <a:t>Juridisen tuen valmistelu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400" baseline="0" dirty="0"/>
                        <a:t>Kampanjan koordinointi ja seuranta keskustoimistolta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400" baseline="0" dirty="0"/>
                        <a:t>Lakkoilmoitusten valmistelu</a:t>
                      </a:r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i-FI" dirty="0" err="1"/>
                        <a:t>JHL:n</a:t>
                      </a:r>
                      <a:r>
                        <a:rPr lang="fi-FI" dirty="0"/>
                        <a:t> kohteiden seuranta säännöllisesti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dirty="0"/>
                        <a:t>Liittojen välinen yhteistyö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dirty="0"/>
                        <a:t>Aluetoimistojen tukeminen ja neuvonta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dirty="0"/>
                        <a:t>Puhelinpäivystys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dirty="0"/>
                        <a:t>Ulkoinen</a:t>
                      </a:r>
                      <a:r>
                        <a:rPr lang="fi-FI" baseline="0" dirty="0"/>
                        <a:t> ja sisäinen viestintä</a:t>
                      </a:r>
                      <a:endParaRPr lang="fi-FI" dirty="0"/>
                    </a:p>
                    <a:p>
                      <a:pPr marL="285750" indent="-285750">
                        <a:buFontTx/>
                        <a:buChar char="-"/>
                      </a:pP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i-FI" dirty="0"/>
                        <a:t>Lakkoavustukset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dirty="0"/>
                        <a:t>Työtaistelun</a:t>
                      </a:r>
                      <a:r>
                        <a:rPr lang="fi-FI" baseline="0" dirty="0"/>
                        <a:t> arviointi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baseline="0" dirty="0"/>
                        <a:t>Kiitokset jäsenistölle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baseline="0" dirty="0"/>
                        <a:t>Järjestöjen välisen yhteistyön arviointi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D1AD-7702-4FC5-9BA2-CBA66BCE7C22}" type="datetime1">
              <a:rPr lang="fi-FI" smtClean="0"/>
              <a:t>2.4.2022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D5EE-FB2B-42B6-91CF-01F1D78ABBC2}" type="slidenum">
              <a:rPr lang="fi-FI" smtClean="0"/>
              <a:t>29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3412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Lakko-oikeus                                         s. 6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b="1" dirty="0"/>
              <a:t>Perustuu seuraaviin:</a:t>
            </a:r>
          </a:p>
          <a:p>
            <a:r>
              <a:rPr lang="fi-FI" dirty="0"/>
              <a:t>Kansainvälisen työjärjestön (ILO) ammatillista järjestäytymistä ja ammatillisen järjestäytymisen suojelua koskeva yleissopimus nro 87 sekä järjestäytymisoikeutta ja kollektiivista neuvotteluoikeutta koskeva yleissopimus nro 98</a:t>
            </a:r>
          </a:p>
          <a:p>
            <a:r>
              <a:rPr lang="fi-FI" dirty="0"/>
              <a:t>Euroopan ihmisoikeussopimus</a:t>
            </a:r>
          </a:p>
          <a:p>
            <a:r>
              <a:rPr lang="fi-FI" dirty="0"/>
              <a:t>Euroopan unionin perusoikeuskirja (10, 12 ja 28 art.)</a:t>
            </a:r>
          </a:p>
          <a:p>
            <a:r>
              <a:rPr lang="fi-FI" dirty="0"/>
              <a:t>Suomen perustuslaki (12 – 14 §)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D1AD-7702-4FC5-9BA2-CBA66BCE7C22}" type="datetime1">
              <a:rPr lang="fi-FI" smtClean="0"/>
              <a:t>2.4.2022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D5EE-FB2B-42B6-91CF-01F1D78ABBC2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28555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Aluetoimistot (tehtävät lakon aikana)</a:t>
            </a: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3141161"/>
              </p:ext>
            </p:extLst>
          </p:nvPr>
        </p:nvGraphicFramePr>
        <p:xfrm>
          <a:off x="467544" y="1556792"/>
          <a:ext cx="8229600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Ennen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Aikana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Jälkeen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i-FI" dirty="0"/>
                        <a:t>Perustaa alueellisen lakkotoimikunnan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dirty="0"/>
                        <a:t>Listaa ne työpaikat, jotka on vahvistettu työtaistelukohteiksi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dirty="0"/>
                        <a:t>Sitouttamiskampanjan toteuttaminen ja kohteiden</a:t>
                      </a:r>
                      <a:r>
                        <a:rPr lang="fi-FI" baseline="0" dirty="0"/>
                        <a:t> valmistelu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baseline="0" dirty="0"/>
                        <a:t>Yhdistysten ja aktiivien valmennus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baseline="0" dirty="0">
                          <a:solidFill>
                            <a:schemeClr val="tx1"/>
                          </a:solidFill>
                        </a:rPr>
                        <a:t>Järjestöjen välinen yhteydenpito alueella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fi-FI" dirty="0"/>
                    </a:p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i-FI" dirty="0"/>
                        <a:t>Valvoa yhdistysten toimintaa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dirty="0"/>
                        <a:t>Olla yhteydessä yhdistyksiin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dirty="0"/>
                        <a:t>Kerää lukumäärät </a:t>
                      </a:r>
                      <a:r>
                        <a:rPr lang="fi-FI" baseline="0" dirty="0"/>
                        <a:t>rikkureista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baseline="0" dirty="0"/>
                        <a:t>Yhteys keskustoimistoon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- Lakkoavustukset</a:t>
                      </a:r>
                    </a:p>
                    <a:p>
                      <a:r>
                        <a:rPr lang="fi-FI" dirty="0"/>
                        <a:t>- Alueellisen</a:t>
                      </a:r>
                      <a:r>
                        <a:rPr lang="fi-FI" baseline="0" dirty="0"/>
                        <a:t> toiminnan arviointi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i-FI" baseline="0" dirty="0"/>
                        <a:t>- Työtaistelun arviointi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i-FI" baseline="0" dirty="0"/>
                        <a:t>- Kiitokset alueen toimijoille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D1AD-7702-4FC5-9BA2-CBA66BCE7C22}" type="datetime1">
              <a:rPr lang="fi-FI" smtClean="0"/>
              <a:t>2.4.2022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D5EE-FB2B-42B6-91CF-01F1D78ABBC2}" type="slidenum">
              <a:rPr lang="fi-FI" smtClean="0"/>
              <a:t>30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78290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Yhdistykset (tehtävät lakon aikana)</a:t>
            </a:r>
          </a:p>
        </p:txBody>
      </p:sp>
      <p:graphicFrame>
        <p:nvGraphicFramePr>
          <p:cNvPr id="7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5723912"/>
              </p:ext>
            </p:extLst>
          </p:nvPr>
        </p:nvGraphicFramePr>
        <p:xfrm>
          <a:off x="467544" y="1556792"/>
          <a:ext cx="8229600" cy="4363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Ennen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Aikana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Jälkeen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600" dirty="0"/>
                        <a:t>Perustaa yhdistyksen lakkotoimikunnan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600" dirty="0"/>
                        <a:t>Kartoittaa työpisteet</a:t>
                      </a:r>
                      <a:endParaRPr lang="fi-FI" sz="1600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600" baseline="0" dirty="0"/>
                        <a:t>Valitsee hallitukseen työtaisteluvastaavan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600" baseline="0" dirty="0"/>
                        <a:t>Hankkii työpaikoille yhdyshenkilöt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600" baseline="0" dirty="0"/>
                        <a:t>Toteuttaa työtaisteluun liittyvän jäsenkampanjan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600" baseline="0" dirty="0"/>
                        <a:t>Hankkii lakkovahdit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600" baseline="0" dirty="0"/>
                        <a:t>Huolehtii, että jäsenten yhteystiedot ovat ajan tasalla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600" baseline="0" dirty="0"/>
                        <a:t>Päättää tukimuodot liiton maksaman lakkoavustuksen lisäksi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dirty="0"/>
                        <a:t>Kerätä tiedot lakossa olevista</a:t>
                      </a:r>
                      <a:endParaRPr lang="fi-FI" baseline="0" dirty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baseline="0" dirty="0"/>
                        <a:t>Valvoa lakonalaisia työpaikkoja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baseline="0" dirty="0"/>
                        <a:t>Järjestää oma päivystys lakkolaisille (esimerkiksi kahvila)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baseline="0" dirty="0"/>
                        <a:t>Valvoa työnantajan vastatoimenpiteitä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i-FI" dirty="0"/>
                        <a:t>Lakkoavustukset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dirty="0"/>
                        <a:t>Arvioi oman </a:t>
                      </a:r>
                      <a:r>
                        <a:rPr lang="fi-FI" baseline="0" dirty="0"/>
                        <a:t>toimintansa ja koko työtaistelun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baseline="0" dirty="0"/>
                        <a:t>Kiittää palveluiden käyttäjiä ja jäseniä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D1AD-7702-4FC5-9BA2-CBA66BCE7C22}" type="datetime1">
              <a:rPr lang="fi-FI" smtClean="0"/>
              <a:t>2.4.2022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D5EE-FB2B-42B6-91CF-01F1D78ABBC2}" type="slidenum">
              <a:rPr lang="fi-FI" smtClean="0"/>
              <a:t>31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55910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Työnantaja teki vastatoimia, kysely 2018	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fi-FI" sz="1900" dirty="0"/>
              <a:t>Hankkimalla muiden liittojen jäseniä tai järjestäytymättömiä tekemään lakonalaista työtä.</a:t>
            </a:r>
          </a:p>
          <a:p>
            <a:r>
              <a:rPr lang="fi-FI" sz="1900" dirty="0"/>
              <a:t>Murtamalla lakkoa hankkimalla ulkopuolisia tekemään lakon alaista työtä, esimerkiksi yrityksiä tarjoamaan ruokaa.</a:t>
            </a:r>
          </a:p>
          <a:p>
            <a:pPr marL="288000" lvl="1"/>
            <a:r>
              <a:rPr lang="fi-FI" sz="1900" dirty="0"/>
              <a:t>Painostamalla yhdistyksenne jäseniä tulemaan töihin ja vihjailemalla jälkiseurauksista.</a:t>
            </a:r>
          </a:p>
          <a:p>
            <a:pPr marL="288000" lvl="1"/>
            <a:r>
              <a:rPr lang="fi-FI" sz="1900" dirty="0"/>
              <a:t>Antamalla virheellistä tietoa, esimerkiksi väittämällä lakkoa laittomaksi. Kertomalla, että lakkoon osallistuminen on vapaaehtoista.</a:t>
            </a:r>
          </a:p>
          <a:p>
            <a:r>
              <a:rPr lang="fi-FI" sz="1900" dirty="0"/>
              <a:t>Kehottamalla eroamaan liitosta.</a:t>
            </a:r>
          </a:p>
          <a:p>
            <a:r>
              <a:rPr lang="fi-FI" sz="1900" dirty="0"/>
              <a:t>Uhkaamalla jälkiseurauksilla.</a:t>
            </a:r>
          </a:p>
          <a:p>
            <a:pPr marL="288000" lvl="1"/>
            <a:r>
              <a:rPr lang="fi-FI" sz="1900" dirty="0"/>
              <a:t>Yrittämällä estää lakkoon osallistumisen.</a:t>
            </a:r>
          </a:p>
          <a:p>
            <a:r>
              <a:rPr lang="fi-FI" sz="1900" dirty="0"/>
              <a:t>Väittämällä, että esimiehet eivät voi kuulua samaan liittoon kuin alaiset.</a:t>
            </a:r>
          </a:p>
          <a:p>
            <a:r>
              <a:rPr lang="fi-FI" sz="1900" dirty="0"/>
              <a:t>Vahvistettujen lomapäivien </a:t>
            </a:r>
            <a:r>
              <a:rPr lang="fi-FI" sz="1900" dirty="0" err="1"/>
              <a:t>eväys</a:t>
            </a:r>
            <a:r>
              <a:rPr lang="fi-FI" sz="1900" dirty="0"/>
              <a:t>.</a:t>
            </a:r>
          </a:p>
          <a:p>
            <a:r>
              <a:rPr lang="fi-FI" sz="1900" dirty="0"/>
              <a:t>Teettämällä etukäteen lakonalaista työtä.</a:t>
            </a:r>
          </a:p>
          <a:p>
            <a:r>
              <a:rPr lang="fi-FI" sz="1900" dirty="0"/>
              <a:t>Kysymällä, mihin ammattiliittoon kuuluu.</a:t>
            </a:r>
          </a:p>
          <a:p>
            <a:endParaRPr lang="fi-FI" sz="1900" dirty="0"/>
          </a:p>
          <a:p>
            <a:r>
              <a:rPr lang="fi-FI" sz="1900" dirty="0"/>
              <a:t>Näiden lisäksi työnantajan vastatoimia voi olla: Työsulku, jäsenmaksun perinnän lopettaminen, hätätyö ja turvaamistoimi.</a:t>
            </a:r>
          </a:p>
          <a:p>
            <a:endParaRPr lang="fi-FI" sz="1900" dirty="0"/>
          </a:p>
          <a:p>
            <a:r>
              <a:rPr lang="fi-FI" altLang="fi-FI" sz="2000" dirty="0"/>
              <a:t>Varauduttava jatkossa näihin ja mietittävä, miten voidaan heti vastata näihin.</a:t>
            </a:r>
          </a:p>
          <a:p>
            <a:endParaRPr lang="fi-FI" sz="1900" dirty="0"/>
          </a:p>
          <a:p>
            <a:endParaRPr lang="fi-FI" sz="1900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D1AD-7702-4FC5-9BA2-CBA66BCE7C22}" type="datetime1">
              <a:rPr lang="fi-FI" smtClean="0"/>
              <a:t>2.4.2022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D5EE-FB2B-42B6-91CF-01F1D78ABBC2}" type="slidenum">
              <a:rPr lang="fi-FI" smtClean="0"/>
              <a:t>32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6419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dirty="0"/>
              <a:t>Työtaistelu                                            s. 8-9</a:t>
            </a:r>
          </a:p>
        </p:txBody>
      </p:sp>
      <p:sp>
        <p:nvSpPr>
          <p:cNvPr id="9219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altLang="fi-FI" dirty="0"/>
              <a:t>Ns. järjestölakko</a:t>
            </a:r>
          </a:p>
          <a:p>
            <a:pPr lvl="1"/>
            <a:r>
              <a:rPr lang="fi-FI" altLang="fi-FI" dirty="0"/>
              <a:t>Sopimuksettoman tilan aikana</a:t>
            </a:r>
          </a:p>
          <a:p>
            <a:pPr lvl="1"/>
            <a:r>
              <a:rPr lang="fi-FI" altLang="fi-FI" dirty="0"/>
              <a:t>ilmoitus työriitalain mukaisesti vastapuolelle ja valtakunnansovittelijalle</a:t>
            </a:r>
          </a:p>
          <a:p>
            <a:pPr lvl="1"/>
            <a:r>
              <a:rPr lang="fi-FI" altLang="fi-FI" dirty="0"/>
              <a:t>mahdolliset työehtosopimuksen määräykset</a:t>
            </a:r>
          </a:p>
          <a:p>
            <a:pPr lvl="1"/>
            <a:r>
              <a:rPr lang="fi-FI" altLang="fi-FI" dirty="0"/>
              <a:t>lakkorajat</a:t>
            </a:r>
          </a:p>
          <a:p>
            <a:pPr lvl="1"/>
            <a:r>
              <a:rPr lang="fi-FI" altLang="fi-FI" dirty="0"/>
              <a:t>työt ovat lakossa</a:t>
            </a:r>
          </a:p>
          <a:p>
            <a:pPr lvl="1"/>
            <a:r>
              <a:rPr lang="fi-FI" altLang="fi-FI" dirty="0"/>
              <a:t>rikkurit, vuokratyöntekijät, lakon ulkopuolelle rajatut omat työntekijät</a:t>
            </a:r>
          </a:p>
          <a:p>
            <a:pPr lvl="1"/>
            <a:r>
              <a:rPr lang="fi-FI" altLang="fi-FI" dirty="0"/>
              <a:t>lakon lopettamissopimus</a:t>
            </a:r>
          </a:p>
          <a:p>
            <a:r>
              <a:rPr lang="fi-FI" altLang="fi-FI" dirty="0"/>
              <a:t>Poliittiset työtaistelut ja myötätuntotyötaistelu (tukityötaistelu)</a:t>
            </a:r>
          </a:p>
          <a:p>
            <a:pPr lvl="1"/>
            <a:r>
              <a:rPr lang="fi-FI" altLang="fi-FI" dirty="0"/>
              <a:t>useissa työehtosopimuksissa sovittu, että on ilmoitettava valtakunnansovittelijalle ja vastapuolelle neljä päivää aikaisemmin, mikäli mahdollista työtaistelun syyt, alkamishetki ja laajuus</a:t>
            </a:r>
          </a:p>
          <a:p>
            <a:pPr lvl="1"/>
            <a:r>
              <a:rPr lang="fi-FI" altLang="fi-FI" dirty="0"/>
              <a:t>sovittava, kuka ilmoittaa (SAK liittojen puolesta, liitto kaikkien yhdistysten puolesta vai kukin yhdistys itse) </a:t>
            </a:r>
          </a:p>
          <a:p>
            <a:pPr lvl="1"/>
            <a:r>
              <a:rPr lang="fi-FI" altLang="fi-FI" dirty="0"/>
              <a:t>HUOM. ei saa osaksikaan kohdistua omaan työehtosopimukseen</a:t>
            </a:r>
          </a:p>
          <a:p>
            <a:pPr lvl="1"/>
            <a:endParaRPr lang="fi-FI" altLang="fi-FI" dirty="0"/>
          </a:p>
          <a:p>
            <a:r>
              <a:rPr lang="fi-FI" altLang="fi-FI" dirty="0"/>
              <a:t>”Laillinen lakko”</a:t>
            </a:r>
          </a:p>
          <a:p>
            <a:pPr lvl="1"/>
            <a:r>
              <a:rPr lang="fi-FI" altLang="fi-FI" dirty="0"/>
              <a:t>Laissa ei ole määritelty laillista tai laitonta lakkoa</a:t>
            </a:r>
          </a:p>
          <a:p>
            <a:pPr marL="288000" lvl="1" indent="0">
              <a:buNone/>
            </a:pPr>
            <a:endParaRPr lang="fi-FI" alt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59A638-554E-45D6-9C85-FDFEBFFC7511}" type="slidenum">
              <a:rPr lang="fi-FI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fi-FI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363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Tavoitteet työtaistelujen osalta            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Järjestöllisen valmiuden virittäminen erinomaiselle tasolle jäsenistön keskuudessa ja </a:t>
            </a:r>
            <a:r>
              <a:rPr lang="fi-FI" b="1" dirty="0"/>
              <a:t>työtaisteluosaamisen lisääminen </a:t>
            </a:r>
            <a:r>
              <a:rPr lang="fi-FI" dirty="0"/>
              <a:t>aktiivien keskuudessa. </a:t>
            </a:r>
          </a:p>
          <a:p>
            <a:r>
              <a:rPr lang="fi-FI" dirty="0"/>
              <a:t>Työntekijöiden tahtotilan vahvistaminen. ”Miksi toimimme joukkona näin?”</a:t>
            </a:r>
          </a:p>
          <a:p>
            <a:r>
              <a:rPr lang="fi-FI" dirty="0"/>
              <a:t>Yhdistysten lakkotoimikuntien </a:t>
            </a:r>
            <a:r>
              <a:rPr lang="fi-FI" b="1" dirty="0"/>
              <a:t>valmentaminen</a:t>
            </a:r>
            <a:r>
              <a:rPr lang="fi-FI" dirty="0"/>
              <a:t>.</a:t>
            </a:r>
          </a:p>
          <a:p>
            <a:r>
              <a:rPr lang="fi-FI" dirty="0"/>
              <a:t>Järjestämisvalmiuksien kohentaminen aktiivien parissa &amp; jäsenhankinnan hyödyntäminen.</a:t>
            </a:r>
          </a:p>
          <a:p>
            <a:r>
              <a:rPr lang="fi-FI" dirty="0"/>
              <a:t>Tieto työnantaja- ja työpaikkatasokohtaisesti valmiusasteesta, yhteyshenkilöistä ja </a:t>
            </a:r>
            <a:r>
              <a:rPr lang="fi-FI" b="1" dirty="0"/>
              <a:t>jäsenten sitoutumisesta</a:t>
            </a:r>
            <a:r>
              <a:rPr lang="fi-FI" dirty="0"/>
              <a:t> mahdollisiin painostustoimiin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D1AD-7702-4FC5-9BA2-CBA66BCE7C22}" type="datetime1">
              <a:rPr lang="fi-FI" smtClean="0"/>
              <a:t>2.4.2022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D5EE-FB2B-42B6-91CF-01F1D78ABBC2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9039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Strategiset valinnat ja aikataulut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JHL:n neuvottelutavoitteet, jotka puhuttelevat myös jäsenistöä</a:t>
            </a:r>
          </a:p>
          <a:p>
            <a:r>
              <a:rPr lang="fi-FI" dirty="0"/>
              <a:t>https://www.jhl.fi/ajankohtaista/teemat/sopimusneuvottelut-2022/</a:t>
            </a:r>
          </a:p>
          <a:p>
            <a:r>
              <a:rPr lang="fi-FI" dirty="0"/>
              <a:t>Kohteista päättäminen; ensisijaiset kohteet</a:t>
            </a:r>
          </a:p>
          <a:p>
            <a:pPr lvl="1"/>
            <a:r>
              <a:rPr lang="fi-FI" dirty="0"/>
              <a:t>Keskuslakkotoimikunta päättää kohteista</a:t>
            </a:r>
          </a:p>
          <a:p>
            <a:r>
              <a:rPr lang="fi-FI" dirty="0"/>
              <a:t>Etenemisaikataulun laatiminen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D1AD-7702-4FC5-9BA2-CBA66BCE7C22}" type="datetime1">
              <a:rPr lang="fi-FI" smtClean="0"/>
              <a:t>2.4.2022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D5EE-FB2B-42B6-91CF-01F1D78ABBC2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0789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649033" y="1700806"/>
            <a:ext cx="4076282" cy="258532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i-FI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Alueellinen lakkotoimikunta</a:t>
            </a:r>
          </a:p>
          <a:p>
            <a:pPr marL="285750" indent="-285750">
              <a:buFontTx/>
              <a:buChar char="-"/>
            </a:pPr>
            <a:r>
              <a:rPr lang="fi-FI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Koordinoi lakkoon kuuluvia yhdistyksiä</a:t>
            </a:r>
          </a:p>
          <a:p>
            <a:pPr marL="285750" indent="-285750">
              <a:buFontTx/>
              <a:buChar char="-"/>
            </a:pPr>
            <a:r>
              <a:rPr lang="fi-FI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Valvoo, että luottamusmiehet ovat neuvotelleet lakkorajat</a:t>
            </a:r>
          </a:p>
          <a:p>
            <a:pPr marL="285750" indent="-285750">
              <a:buFontTx/>
              <a:buChar char="-"/>
            </a:pPr>
            <a:r>
              <a:rPr lang="fi-FI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Valvoo ohjeiden noudattamista</a:t>
            </a:r>
          </a:p>
          <a:p>
            <a:pPr marL="285750" indent="-285750">
              <a:buFontTx/>
              <a:buChar char="-"/>
            </a:pPr>
            <a:r>
              <a:rPr lang="fi-FI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Tukee lakossa olevia</a:t>
            </a:r>
          </a:p>
          <a:p>
            <a:pPr marL="285750" indent="-285750">
              <a:buFontTx/>
              <a:buChar char="-"/>
            </a:pPr>
            <a:r>
              <a:rPr lang="fi-FI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Pitää yhdistykset ja luottamusmiehet ajan tasalla</a:t>
            </a:r>
          </a:p>
        </p:txBody>
      </p:sp>
      <p:sp>
        <p:nvSpPr>
          <p:cNvPr id="5" name="Tekstiruutu 4"/>
          <p:cNvSpPr txBox="1"/>
          <p:nvPr/>
        </p:nvSpPr>
        <p:spPr>
          <a:xfrm>
            <a:off x="1295636" y="4725144"/>
            <a:ext cx="6552728" cy="120032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i-FI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Paikalliset lakkotoimikunnat = Yhdistykset/yhteisjärjestöt </a:t>
            </a:r>
          </a:p>
          <a:p>
            <a:pPr marL="285750" indent="-285750">
              <a:buFontTx/>
              <a:buChar char="-"/>
            </a:pPr>
            <a:r>
              <a:rPr lang="fi-FI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Sopii työnjaot, kokoontumispaikat ja ilmoittautumiskäytännöt</a:t>
            </a:r>
          </a:p>
          <a:p>
            <a:pPr marL="285750" indent="-285750">
              <a:buFontTx/>
              <a:buChar char="-"/>
            </a:pPr>
            <a:r>
              <a:rPr lang="fi-FI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Järjestää tilaisuuksia lakkolaisten tueksi</a:t>
            </a:r>
          </a:p>
          <a:p>
            <a:pPr marL="285750" indent="-285750">
              <a:buFontTx/>
              <a:buChar char="-"/>
            </a:pPr>
            <a:r>
              <a:rPr lang="fi-FI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Tarvittaessa valitsee työpaikkakohtaiset lakkotoimikunnat</a:t>
            </a:r>
          </a:p>
        </p:txBody>
      </p:sp>
      <p:sp>
        <p:nvSpPr>
          <p:cNvPr id="6" name="Tekstiruutu 5"/>
          <p:cNvSpPr txBox="1"/>
          <p:nvPr/>
        </p:nvSpPr>
        <p:spPr>
          <a:xfrm>
            <a:off x="4932040" y="1700807"/>
            <a:ext cx="3583721" cy="2585323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i-FI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Aluetoimisto</a:t>
            </a:r>
          </a:p>
          <a:p>
            <a:pPr marL="285750" indent="-285750">
              <a:buFontTx/>
              <a:buChar char="-"/>
            </a:pPr>
            <a:r>
              <a:rPr lang="fi-FI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 ajan tasalla tilanteesta</a:t>
            </a:r>
          </a:p>
          <a:p>
            <a:pPr marL="285750" indent="-285750">
              <a:buFontTx/>
              <a:buChar char="-"/>
            </a:pPr>
            <a:r>
              <a:rPr lang="fi-FI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Kokoaa tiedot</a:t>
            </a:r>
          </a:p>
          <a:p>
            <a:pPr marL="285750" indent="-285750">
              <a:buFontTx/>
              <a:buChar char="-"/>
            </a:pPr>
            <a:r>
              <a:rPr lang="fi-FI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Luo verkostot</a:t>
            </a:r>
          </a:p>
          <a:p>
            <a:pPr marL="285750" indent="-285750">
              <a:buFontTx/>
              <a:buChar char="-"/>
            </a:pPr>
            <a:r>
              <a:rPr lang="fi-FI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On lakkotoimikuntien apuna ja tukena</a:t>
            </a:r>
          </a:p>
          <a:p>
            <a:pPr marL="285750" indent="-285750">
              <a:buFontTx/>
              <a:buChar char="-"/>
            </a:pPr>
            <a:r>
              <a:rPr lang="fi-FI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Yhteydenpito keskustoimistoon</a:t>
            </a:r>
          </a:p>
          <a:p>
            <a:pPr marL="285750" indent="-285750">
              <a:buFontTx/>
              <a:buChar char="-"/>
            </a:pPr>
            <a:r>
              <a:rPr lang="fi-FI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Rekvisiitta</a:t>
            </a:r>
          </a:p>
        </p:txBody>
      </p:sp>
      <p:sp>
        <p:nvSpPr>
          <p:cNvPr id="7" name="Tekstiruutu 6"/>
          <p:cNvSpPr txBox="1"/>
          <p:nvPr/>
        </p:nvSpPr>
        <p:spPr>
          <a:xfrm>
            <a:off x="2521150" y="534287"/>
            <a:ext cx="4101700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Keskuslakkotoimikunta = liiton hallitus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3591309" y="1056019"/>
            <a:ext cx="1961382" cy="3693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Työtaisteluryhmä</a:t>
            </a:r>
          </a:p>
        </p:txBody>
      </p:sp>
      <p:sp>
        <p:nvSpPr>
          <p:cNvPr id="2" name="Tekstiruutu 1"/>
          <p:cNvSpPr txBox="1"/>
          <p:nvPr/>
        </p:nvSpPr>
        <p:spPr>
          <a:xfrm>
            <a:off x="1991103" y="6237312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rgbClr val="FF0000"/>
                </a:solidFill>
              </a:rPr>
              <a:t>Lakko-organisaatio on käskyorganisaatio           s. 15</a:t>
            </a:r>
          </a:p>
        </p:txBody>
      </p:sp>
    </p:spTree>
    <p:extLst>
      <p:ext uri="{BB962C8B-B14F-4D97-AF65-F5344CB8AC3E}">
        <p14:creationId xmlns:p14="http://schemas.microsoft.com/office/powerpoint/2010/main" val="1948446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Keskuslakkotoimikunta                      s.15-16 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Keskuslakkotoimikuntana toimii </a:t>
            </a:r>
            <a:r>
              <a:rPr lang="fi-FI" dirty="0" err="1"/>
              <a:t>JHLn</a:t>
            </a:r>
            <a:r>
              <a:rPr lang="fi-FI" dirty="0"/>
              <a:t> hallitus. Keskuslakkotoimikunta ja työtaisteluryhmä johtavat työtaistelua ja antavat ohjeita käytännön toimista lakko-organisaatioille sekä valvovat kaikkea työtaisteluun liittyvää toimintaa. 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D1AD-7702-4FC5-9BA2-CBA66BCE7C22}" type="datetime1">
              <a:rPr lang="fi-FI" smtClean="0"/>
              <a:t>2.4.2022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D5EE-FB2B-42B6-91CF-01F1D78ABBC2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2919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fi-FI" b="1" dirty="0"/>
            </a:br>
            <a:r>
              <a:rPr lang="fi-FI" b="1" dirty="0"/>
              <a:t>Alueellinen lakko-organisaatio, aluetoimisto</a:t>
            </a:r>
            <a:br>
              <a:rPr lang="fi-FI" b="1" dirty="0"/>
            </a:br>
            <a:r>
              <a:rPr lang="fi-FI" b="1" dirty="0"/>
              <a:t>s. 16-17</a:t>
            </a:r>
            <a:br>
              <a:rPr lang="fi-FI" b="1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Aluepäällikkö vastaa lakon aluejohdosta.</a:t>
            </a:r>
          </a:p>
          <a:p>
            <a:r>
              <a:rPr lang="fi-FI" dirty="0"/>
              <a:t>Aluetoimiston tehtävät</a:t>
            </a:r>
          </a:p>
          <a:p>
            <a:pPr lvl="1"/>
            <a:r>
              <a:rPr lang="fi-FI" dirty="0"/>
              <a:t>Olla tietoinen alueen työtaistelutoimista</a:t>
            </a:r>
          </a:p>
          <a:p>
            <a:pPr lvl="1"/>
            <a:r>
              <a:rPr lang="fi-FI" dirty="0"/>
              <a:t>Perustaa alueellisen lakkotoimikunnan</a:t>
            </a:r>
            <a:endParaRPr lang="fi-FI" strike="sngStrike" dirty="0"/>
          </a:p>
          <a:p>
            <a:pPr lvl="1"/>
            <a:r>
              <a:rPr lang="fi-FI" dirty="0"/>
              <a:t>Toimia yhdistysten apuna</a:t>
            </a:r>
          </a:p>
          <a:p>
            <a:pPr lvl="2"/>
            <a:r>
              <a:rPr lang="fi-FI" dirty="0"/>
              <a:t>Perehdyttää alueen pääluottamusmiehet ja puheenjohtajat</a:t>
            </a:r>
          </a:p>
          <a:p>
            <a:pPr lvl="2"/>
            <a:r>
              <a:rPr lang="fi-FI" dirty="0" err="1"/>
              <a:t>Kontaktoi</a:t>
            </a:r>
            <a:r>
              <a:rPr lang="fi-FI" dirty="0"/>
              <a:t> yhdistykset</a:t>
            </a:r>
          </a:p>
          <a:p>
            <a:pPr lvl="2"/>
            <a:r>
              <a:rPr lang="fi-FI" dirty="0"/>
              <a:t>Auttaa yhdistyksiä organisoitumaan ja valvoo toteutumista</a:t>
            </a:r>
          </a:p>
          <a:p>
            <a:pPr lvl="2"/>
            <a:r>
              <a:rPr lang="fi-FI" dirty="0"/>
              <a:t>Jäsentietojen päivityksessä</a:t>
            </a:r>
          </a:p>
          <a:p>
            <a:pPr lvl="1"/>
            <a:r>
              <a:rPr lang="fi-FI" dirty="0"/>
              <a:t>Seurata ja olla mukana eri liittojen toimenpiteissä</a:t>
            </a:r>
          </a:p>
          <a:p>
            <a:pPr lvl="1"/>
            <a:r>
              <a:rPr lang="fi-FI" dirty="0"/>
              <a:t>Verkostoitua muiden liittojen ja paikallisten tiedotusvälineiden kanssa</a:t>
            </a:r>
          </a:p>
          <a:p>
            <a:pPr lvl="1"/>
            <a:r>
              <a:rPr lang="fi-FI" dirty="0"/>
              <a:t>On yhteydessä liiton keskustoimistoon</a:t>
            </a:r>
          </a:p>
          <a:p>
            <a:pPr lvl="2"/>
            <a:r>
              <a:rPr lang="fi-FI" dirty="0"/>
              <a:t>Työtaisteluja ennen, niiden aikana ja jälkeen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D1AD-7702-4FC5-9BA2-CBA66BCE7C22}" type="datetime1">
              <a:rPr lang="fi-FI" smtClean="0"/>
              <a:t>2.4.2022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[Tekijä]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8D5EE-FB2B-42B6-91CF-01F1D78ABBC2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2104338"/>
      </p:ext>
    </p:extLst>
  </p:cSld>
  <p:clrMapOvr>
    <a:masterClrMapping/>
  </p:clrMapOvr>
</p:sld>
</file>

<file path=ppt/theme/theme1.xml><?xml version="1.0" encoding="utf-8"?>
<a:theme xmlns:a="http://schemas.openxmlformats.org/drawingml/2006/main" name="malli">
  <a:themeElements>
    <a:clrScheme name="JHL">
      <a:dk1>
        <a:sysClr val="windowText" lastClr="000000"/>
      </a:dk1>
      <a:lt1>
        <a:sysClr val="window" lastClr="FFFFFF"/>
      </a:lt1>
      <a:dk2>
        <a:srgbClr val="CF073B"/>
      </a:dk2>
      <a:lt2>
        <a:srgbClr val="EEECE1"/>
      </a:lt2>
      <a:accent1>
        <a:srgbClr val="CF073B"/>
      </a:accent1>
      <a:accent2>
        <a:srgbClr val="F68535"/>
      </a:accent2>
      <a:accent3>
        <a:srgbClr val="4F81BD"/>
      </a:accent3>
      <a:accent4>
        <a:srgbClr val="9BBB59"/>
      </a:accent4>
      <a:accent5>
        <a:srgbClr val="8064A2"/>
      </a:accent5>
      <a:accent6>
        <a:srgbClr val="BFBFBF"/>
      </a:accent6>
      <a:hlink>
        <a:srgbClr val="0000FF"/>
      </a:hlink>
      <a:folHlink>
        <a:srgbClr val="800080"/>
      </a:folHlink>
    </a:clrScheme>
    <a:fontScheme name="JHL">
      <a:majorFont>
        <a:latin typeface="Arial Unicode MS"/>
        <a:ea typeface=""/>
        <a:cs typeface=""/>
      </a:majorFont>
      <a:minorFont>
        <a:latin typeface="Arial Unicode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 sz="16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malli</Template>
  <TotalTime>11752</TotalTime>
  <Words>2125</Words>
  <Application>Microsoft Office PowerPoint</Application>
  <PresentationFormat>Näytössä katseltava diaesitys (4:3)</PresentationFormat>
  <Paragraphs>456</Paragraphs>
  <Slides>32</Slides>
  <Notes>15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32</vt:i4>
      </vt:variant>
    </vt:vector>
  </HeadingPairs>
  <TitlesOfParts>
    <vt:vector size="38" baseType="lpstr">
      <vt:lpstr>Arial</vt:lpstr>
      <vt:lpstr>Arial Rounded MT Bold</vt:lpstr>
      <vt:lpstr>Arial Unicode MS</vt:lpstr>
      <vt:lpstr>Calibri</vt:lpstr>
      <vt:lpstr>malli</vt:lpstr>
      <vt:lpstr>Office-teema</vt:lpstr>
      <vt:lpstr>PowerPoint-esitys</vt:lpstr>
      <vt:lpstr>Käsiteltävät asiat</vt:lpstr>
      <vt:lpstr>Lakko-oikeus                                         s. 6</vt:lpstr>
      <vt:lpstr>Työtaistelu                                            s. 8-9</vt:lpstr>
      <vt:lpstr>Tavoitteet työtaistelujen osalta             </vt:lpstr>
      <vt:lpstr>Strategiset valinnat ja aikataulut</vt:lpstr>
      <vt:lpstr>PowerPoint-esitys</vt:lpstr>
      <vt:lpstr>Keskuslakkotoimikunta                      s.15-16  </vt:lpstr>
      <vt:lpstr> Alueellinen lakko-organisaatio, aluetoimisto s. 16-17 </vt:lpstr>
      <vt:lpstr>Alueellinen lakko-organisaatio, aluetoimisto s. 17-18</vt:lpstr>
      <vt:lpstr>Paikallinen lakkotoimikunta = yhdistys   s. 18 </vt:lpstr>
      <vt:lpstr>Yhdistyksen työnjako                        s. 19-21</vt:lpstr>
      <vt:lpstr>Luottamusmiesten valmistautuminen</vt:lpstr>
      <vt:lpstr>Luottamusmiehen ja työsuojeluvaltuutetun asema työtaistelussa                         s. 39</vt:lpstr>
      <vt:lpstr> Lakkovahdit                                     s. 21-22</vt:lpstr>
      <vt:lpstr>Lakkolaiset                                        s. 39-40</vt:lpstr>
      <vt:lpstr>Lakkorajat                                  s. 10-11, 33</vt:lpstr>
      <vt:lpstr>Lakon aikainen päivystys                   </vt:lpstr>
      <vt:lpstr>Työnantajan mahdolliset vastatoimet      s.12-13</vt:lpstr>
      <vt:lpstr>Töiden lopettaminen                         s. 40-41</vt:lpstr>
      <vt:lpstr>Lakkoavustukset                                 s. 33</vt:lpstr>
      <vt:lpstr>Tiedottaminen                         s. 12,16,17,21</vt:lpstr>
      <vt:lpstr>Yhdistysten viestintätehtävät               s. 21</vt:lpstr>
      <vt:lpstr>Oikeaa ja ajan tasalla olevaa tietoa saa liiton toimistoista ja liiton nettisivuilta www.jhl.fi</vt:lpstr>
      <vt:lpstr>Yhdistysten omat työtaistelusuunnitelmat ja kartoitukset (ryhmätyöt yhdistyksittäin)</vt:lpstr>
      <vt:lpstr>Työtaistelusuunnitelman aikajana</vt:lpstr>
      <vt:lpstr>Excel -kartoitus video https://dreambroker.com/channel/26f0ok99/d4nucd9r</vt:lpstr>
      <vt:lpstr>Kartoitus- ja yhteystietolomake (Excel)</vt:lpstr>
      <vt:lpstr>Liitto, keskustoimisto (tehtävät lakon aikana)</vt:lpstr>
      <vt:lpstr>Aluetoimistot (tehtävät lakon aikana)</vt:lpstr>
      <vt:lpstr>Yhdistykset (tehtävät lakon aikana)</vt:lpstr>
      <vt:lpstr>Työnantaja teki vastatoimia, kysely 2018 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Strand Tero</dc:creator>
  <cp:lastModifiedBy>Satu Lehtola</cp:lastModifiedBy>
  <cp:revision>131</cp:revision>
  <cp:lastPrinted>2019-04-25T12:17:58Z</cp:lastPrinted>
  <dcterms:created xsi:type="dcterms:W3CDTF">2019-03-12T12:44:53Z</dcterms:created>
  <dcterms:modified xsi:type="dcterms:W3CDTF">2022-04-02T06:37:59Z</dcterms:modified>
</cp:coreProperties>
</file>